
<file path=[Content_Types].xml><?xml version="1.0" encoding="utf-8"?>
<Types xmlns="http://schemas.openxmlformats.org/package/2006/content-types">
  <Default Extension="xml" ContentType="application/xml"/>
  <Default Extension="wmf" ContentType="image/x-wmf"/>
  <Default Extension="jpeg" ContentType="image/jpeg"/>
  <Default Extension="tiff" ContentType="image/tiff"/>
  <Default Extension="emf" ContentType="image/x-emf"/>
  <Default Extension="jpg" ContentType="image/jpeg"/>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697" r:id="rId5"/>
    <p:sldMasterId id="2147483710" r:id="rId6"/>
    <p:sldMasterId id="2147483777" r:id="rId7"/>
  </p:sldMasterIdLst>
  <p:notesMasterIdLst>
    <p:notesMasterId r:id="rId61"/>
  </p:notesMasterIdLst>
  <p:handoutMasterIdLst>
    <p:handoutMasterId r:id="rId62"/>
  </p:handoutMasterIdLst>
  <p:sldIdLst>
    <p:sldId id="623" r:id="rId8"/>
    <p:sldId id="625" r:id="rId9"/>
    <p:sldId id="629" r:id="rId10"/>
    <p:sldId id="596" r:id="rId11"/>
    <p:sldId id="619" r:id="rId12"/>
    <p:sldId id="618" r:id="rId13"/>
    <p:sldId id="598" r:id="rId14"/>
    <p:sldId id="608" r:id="rId15"/>
    <p:sldId id="609" r:id="rId16"/>
    <p:sldId id="621" r:id="rId17"/>
    <p:sldId id="620" r:id="rId18"/>
    <p:sldId id="626" r:id="rId19"/>
    <p:sldId id="627" r:id="rId20"/>
    <p:sldId id="622" r:id="rId21"/>
    <p:sldId id="612" r:id="rId22"/>
    <p:sldId id="363" r:id="rId23"/>
    <p:sldId id="364" r:id="rId24"/>
    <p:sldId id="548" r:id="rId25"/>
    <p:sldId id="494" r:id="rId26"/>
    <p:sldId id="497" r:id="rId27"/>
    <p:sldId id="498" r:id="rId28"/>
    <p:sldId id="499" r:id="rId29"/>
    <p:sldId id="500" r:id="rId30"/>
    <p:sldId id="501" r:id="rId31"/>
    <p:sldId id="502" r:id="rId32"/>
    <p:sldId id="503" r:id="rId33"/>
    <p:sldId id="504" r:id="rId34"/>
    <p:sldId id="506" r:id="rId35"/>
    <p:sldId id="517" r:id="rId36"/>
    <p:sldId id="519" r:id="rId37"/>
    <p:sldId id="557" r:id="rId38"/>
    <p:sldId id="535" r:id="rId39"/>
    <p:sldId id="536" r:id="rId40"/>
    <p:sldId id="553" r:id="rId41"/>
    <p:sldId id="554" r:id="rId42"/>
    <p:sldId id="540" r:id="rId43"/>
    <p:sldId id="541" r:id="rId44"/>
    <p:sldId id="542" r:id="rId45"/>
    <p:sldId id="543" r:id="rId46"/>
    <p:sldId id="628" r:id="rId47"/>
    <p:sldId id="587" r:id="rId48"/>
    <p:sldId id="588" r:id="rId49"/>
    <p:sldId id="589" r:id="rId50"/>
    <p:sldId id="590" r:id="rId51"/>
    <p:sldId id="591" r:id="rId52"/>
    <p:sldId id="592" r:id="rId53"/>
    <p:sldId id="593" r:id="rId54"/>
    <p:sldId id="571" r:id="rId55"/>
    <p:sldId id="572" r:id="rId56"/>
    <p:sldId id="447" r:id="rId57"/>
    <p:sldId id="448" r:id="rId58"/>
    <p:sldId id="613" r:id="rId59"/>
    <p:sldId id="616" r:id="rId60"/>
  </p:sldIdLst>
  <p:sldSz cx="9144000" cy="6858000" type="screen4x3"/>
  <p:notesSz cx="7315200" cy="9601200"/>
  <p:defaultTextStyle>
    <a:defPPr>
      <a:defRPr lang="en-US"/>
    </a:defPPr>
    <a:lvl1pPr algn="l" rtl="0" fontAlgn="base">
      <a:spcBef>
        <a:spcPct val="0"/>
      </a:spcBef>
      <a:spcAft>
        <a:spcPct val="0"/>
      </a:spcAft>
      <a:defRPr sz="2400" kern="1200">
        <a:solidFill>
          <a:schemeClr val="tx1"/>
        </a:solidFill>
        <a:latin typeface="Arial" charset="0"/>
        <a:ea typeface="ＭＳ Ｐゴシック" charset="0"/>
        <a:cs typeface="ＭＳ Ｐゴシック" charset="0"/>
      </a:defRPr>
    </a:lvl1pPr>
    <a:lvl2pPr marL="457200" algn="l" rtl="0" fontAlgn="base">
      <a:spcBef>
        <a:spcPct val="0"/>
      </a:spcBef>
      <a:spcAft>
        <a:spcPct val="0"/>
      </a:spcAft>
      <a:defRPr sz="2400"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kern="1200">
        <a:solidFill>
          <a:schemeClr val="tx1"/>
        </a:solidFill>
        <a:latin typeface="Arial"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7337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9" d="100"/>
          <a:sy n="89" d="100"/>
        </p:scale>
        <p:origin x="-832" y="-9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63" Type="http://schemas.openxmlformats.org/officeDocument/2006/relationships/printerSettings" Target="printerSettings/printerSettings1.bin"/><Relationship Id="rId64" Type="http://schemas.openxmlformats.org/officeDocument/2006/relationships/presProps" Target="presProps.xml"/><Relationship Id="rId65" Type="http://schemas.openxmlformats.org/officeDocument/2006/relationships/viewProps" Target="viewProps.xml"/><Relationship Id="rId66" Type="http://schemas.openxmlformats.org/officeDocument/2006/relationships/theme" Target="theme/theme1.xml"/><Relationship Id="rId67" Type="http://schemas.openxmlformats.org/officeDocument/2006/relationships/tableStyles" Target="tableStyles.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slideMaster" Target="slideMasters/slideMaster4.xml"/><Relationship Id="rId8" Type="http://schemas.openxmlformats.org/officeDocument/2006/relationships/slide" Target="slides/slide1.xml"/><Relationship Id="rId9" Type="http://schemas.openxmlformats.org/officeDocument/2006/relationships/slide" Target="slides/slide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60" Type="http://schemas.openxmlformats.org/officeDocument/2006/relationships/slide" Target="slides/slide53.xml"/><Relationship Id="rId61" Type="http://schemas.openxmlformats.org/officeDocument/2006/relationships/notesMaster" Target="notesMasters/notesMaster1.xml"/><Relationship Id="rId62" Type="http://schemas.openxmlformats.org/officeDocument/2006/relationships/handoutMaster" Target="handoutMasters/handoutMaster1.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defTabSz="966788">
              <a:defRPr sz="1300" dirty="0">
                <a:latin typeface="Calibri" pitchFamily="34" charset="0"/>
                <a:ea typeface="+mn-ea"/>
                <a:cs typeface="+mn-cs"/>
              </a:defRPr>
            </a:lvl1pPr>
          </a:lstStyle>
          <a:p>
            <a:pPr>
              <a:defRPr/>
            </a:pPr>
            <a:endParaRPr lang="en-US"/>
          </a:p>
        </p:txBody>
      </p:sp>
      <p:sp>
        <p:nvSpPr>
          <p:cNvPr id="76803" name="Rectangle 3"/>
          <p:cNvSpPr>
            <a:spLocks noGrp="1" noChangeArrowheads="1"/>
          </p:cNvSpPr>
          <p:nvPr>
            <p:ph type="dt" sz="quarter" idx="1"/>
          </p:nvPr>
        </p:nvSpPr>
        <p:spPr bwMode="auto">
          <a:xfrm>
            <a:off x="4143375"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defTabSz="966788">
              <a:defRPr sz="1300">
                <a:latin typeface="Calibri" charset="0"/>
              </a:defRPr>
            </a:lvl1pPr>
          </a:lstStyle>
          <a:p>
            <a:fld id="{3D757C5D-DD28-2842-A54F-DE9E025BF364}" type="datetime1">
              <a:rPr lang="en-US"/>
              <a:pPr/>
              <a:t>2/4/13</a:t>
            </a:fld>
            <a:endParaRPr lang="en-US"/>
          </a:p>
        </p:txBody>
      </p:sp>
      <p:sp>
        <p:nvSpPr>
          <p:cNvPr id="76804" name="Rectangle 4"/>
          <p:cNvSpPr>
            <a:spLocks noGrp="1" noChangeArrowheads="1"/>
          </p:cNvSpPr>
          <p:nvPr>
            <p:ph type="ftr" sz="quarter" idx="2"/>
          </p:nvPr>
        </p:nvSpPr>
        <p:spPr bwMode="auto">
          <a:xfrm>
            <a:off x="0"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defTabSz="966788">
              <a:defRPr sz="1300" dirty="0">
                <a:latin typeface="Calibri" pitchFamily="34" charset="0"/>
                <a:ea typeface="+mn-ea"/>
                <a:cs typeface="+mn-cs"/>
              </a:defRPr>
            </a:lvl1pPr>
          </a:lstStyle>
          <a:p>
            <a:pPr>
              <a:defRPr/>
            </a:pPr>
            <a:endParaRPr lang="en-US"/>
          </a:p>
        </p:txBody>
      </p:sp>
      <p:sp>
        <p:nvSpPr>
          <p:cNvPr id="76805" name="Rectangle 5"/>
          <p:cNvSpPr>
            <a:spLocks noGrp="1" noChangeArrowheads="1"/>
          </p:cNvSpPr>
          <p:nvPr>
            <p:ph type="sldNum" sz="quarter" idx="3"/>
          </p:nvPr>
        </p:nvSpPr>
        <p:spPr bwMode="auto">
          <a:xfrm>
            <a:off x="4143375"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defTabSz="966788">
              <a:defRPr sz="1300">
                <a:latin typeface="Calibri" charset="0"/>
              </a:defRPr>
            </a:lvl1pPr>
          </a:lstStyle>
          <a:p>
            <a:fld id="{5FF6A9F1-9870-A840-B663-04927D060C1D}" type="slidenum">
              <a:rPr lang="en-US"/>
              <a:pPr/>
              <a:t>‹#›</a:t>
            </a:fld>
            <a:endParaRPr lang="en-US"/>
          </a:p>
        </p:txBody>
      </p:sp>
    </p:spTree>
    <p:extLst>
      <p:ext uri="{BB962C8B-B14F-4D97-AF65-F5344CB8AC3E}">
        <p14:creationId xmlns:p14="http://schemas.microsoft.com/office/powerpoint/2010/main" val="22502775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3170238" cy="479425"/>
          </a:xfrm>
          <a:prstGeom prst="rect">
            <a:avLst/>
          </a:prstGeom>
          <a:noFill/>
          <a:ln w="9525">
            <a:noFill/>
            <a:miter lim="800000"/>
            <a:headEnd/>
            <a:tailEnd/>
          </a:ln>
        </p:spPr>
        <p:txBody>
          <a:bodyPr vert="horz" wrap="square" lIns="96661" tIns="48331" rIns="96661" bIns="48331" numCol="1" anchor="t" anchorCtr="0" compatLnSpc="1">
            <a:prstTxWarp prst="textNoShape">
              <a:avLst/>
            </a:prstTxWarp>
          </a:bodyPr>
          <a:lstStyle>
            <a:lvl1pPr defTabSz="966788">
              <a:defRPr sz="1300" dirty="0">
                <a:latin typeface="Calibri" pitchFamily="34" charset="0"/>
                <a:ea typeface="+mn-ea"/>
                <a:cs typeface="+mn-cs"/>
              </a:defRPr>
            </a:lvl1pPr>
          </a:lstStyle>
          <a:p>
            <a:pPr>
              <a:defRPr/>
            </a:pPr>
            <a:endParaRPr lang="en-US"/>
          </a:p>
        </p:txBody>
      </p:sp>
      <p:sp>
        <p:nvSpPr>
          <p:cNvPr id="3" name="Date Placeholder 2"/>
          <p:cNvSpPr>
            <a:spLocks noGrp="1"/>
          </p:cNvSpPr>
          <p:nvPr>
            <p:ph type="dt" idx="1"/>
          </p:nvPr>
        </p:nvSpPr>
        <p:spPr bwMode="auto">
          <a:xfrm>
            <a:off x="4143375" y="0"/>
            <a:ext cx="3170238" cy="479425"/>
          </a:xfrm>
          <a:prstGeom prst="rect">
            <a:avLst/>
          </a:prstGeom>
          <a:noFill/>
          <a:ln w="9525">
            <a:noFill/>
            <a:miter lim="800000"/>
            <a:headEnd/>
            <a:tailEnd/>
          </a:ln>
        </p:spPr>
        <p:txBody>
          <a:bodyPr vert="horz" wrap="square" lIns="96661" tIns="48331" rIns="96661" bIns="48331" numCol="1" anchor="t" anchorCtr="0" compatLnSpc="1">
            <a:prstTxWarp prst="textNoShape">
              <a:avLst/>
            </a:prstTxWarp>
          </a:bodyPr>
          <a:lstStyle>
            <a:lvl1pPr algn="r" defTabSz="966788">
              <a:defRPr sz="1300">
                <a:latin typeface="Calibri" charset="0"/>
              </a:defRPr>
            </a:lvl1pPr>
          </a:lstStyle>
          <a:p>
            <a:fld id="{CF2745B4-6B7E-8E4D-9F57-94DC373DCF6E}" type="datetime1">
              <a:rPr lang="en-US"/>
              <a:pPr/>
              <a:t>2/4/13</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bwMode="auto">
          <a:xfrm>
            <a:off x="731838" y="4560888"/>
            <a:ext cx="5851525" cy="4319587"/>
          </a:xfrm>
          <a:prstGeom prst="rect">
            <a:avLst/>
          </a:prstGeom>
          <a:noFill/>
          <a:ln w="9525">
            <a:noFill/>
            <a:miter lim="800000"/>
            <a:headEnd/>
            <a:tailEnd/>
          </a:ln>
        </p:spPr>
        <p:txBody>
          <a:bodyPr vert="horz" wrap="square" lIns="96661" tIns="48331" rIns="96661" bIns="4833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bwMode="auto">
          <a:xfrm>
            <a:off x="0" y="9120188"/>
            <a:ext cx="3170238" cy="479425"/>
          </a:xfrm>
          <a:prstGeom prst="rect">
            <a:avLst/>
          </a:prstGeom>
          <a:noFill/>
          <a:ln w="9525">
            <a:noFill/>
            <a:miter lim="800000"/>
            <a:headEnd/>
            <a:tailEnd/>
          </a:ln>
        </p:spPr>
        <p:txBody>
          <a:bodyPr vert="horz" wrap="square" lIns="96661" tIns="48331" rIns="96661" bIns="48331" numCol="1" anchor="b" anchorCtr="0" compatLnSpc="1">
            <a:prstTxWarp prst="textNoShape">
              <a:avLst/>
            </a:prstTxWarp>
          </a:bodyPr>
          <a:lstStyle>
            <a:lvl1pPr defTabSz="966788">
              <a:defRPr sz="1300" dirty="0">
                <a:latin typeface="Calibri" pitchFamily="34" charset="0"/>
                <a:ea typeface="+mn-ea"/>
                <a:cs typeface="+mn-cs"/>
              </a:defRPr>
            </a:lvl1pPr>
          </a:lstStyle>
          <a:p>
            <a:pPr>
              <a:defRPr/>
            </a:pPr>
            <a:endParaRPr lang="en-US"/>
          </a:p>
        </p:txBody>
      </p:sp>
      <p:sp>
        <p:nvSpPr>
          <p:cNvPr id="7" name="Slide Number Placeholder 6"/>
          <p:cNvSpPr>
            <a:spLocks noGrp="1"/>
          </p:cNvSpPr>
          <p:nvPr>
            <p:ph type="sldNum" sz="quarter" idx="5"/>
          </p:nvPr>
        </p:nvSpPr>
        <p:spPr bwMode="auto">
          <a:xfrm>
            <a:off x="4143375" y="9120188"/>
            <a:ext cx="3170238" cy="479425"/>
          </a:xfrm>
          <a:prstGeom prst="rect">
            <a:avLst/>
          </a:prstGeom>
          <a:noFill/>
          <a:ln w="9525">
            <a:noFill/>
            <a:miter lim="800000"/>
            <a:headEnd/>
            <a:tailEnd/>
          </a:ln>
        </p:spPr>
        <p:txBody>
          <a:bodyPr vert="horz" wrap="square" lIns="96661" tIns="48331" rIns="96661" bIns="48331" numCol="1" anchor="b" anchorCtr="0" compatLnSpc="1">
            <a:prstTxWarp prst="textNoShape">
              <a:avLst/>
            </a:prstTxWarp>
          </a:bodyPr>
          <a:lstStyle>
            <a:lvl1pPr algn="r" defTabSz="966788">
              <a:defRPr sz="1300">
                <a:latin typeface="Calibri" charset="0"/>
              </a:defRPr>
            </a:lvl1pPr>
          </a:lstStyle>
          <a:p>
            <a:fld id="{389F9DD3-B3D8-1C4F-8E03-14E4FBF27F04}" type="slidenum">
              <a:rPr lang="en-US"/>
              <a:pPr/>
              <a:t>‹#›</a:t>
            </a:fld>
            <a:endParaRPr lang="en-US"/>
          </a:p>
        </p:txBody>
      </p:sp>
    </p:spTree>
    <p:extLst>
      <p:ext uri="{BB962C8B-B14F-4D97-AF65-F5344CB8AC3E}">
        <p14:creationId xmlns:p14="http://schemas.microsoft.com/office/powerpoint/2010/main" val="324183417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 Id="rId3" Type="http://schemas.openxmlformats.org/officeDocument/2006/relationships/hyperlink" Target="http://www.act.org/" TargetMode="Externa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 Id="rId3" Type="http://schemas.openxmlformats.org/officeDocument/2006/relationships/hyperlink" Target="http://www.act.org/plan"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89F9DD3-B3D8-1C4F-8E03-14E4FBF27F04}" type="slidenum">
              <a:rPr lang="en-US" smtClean="0"/>
              <a:pPr/>
              <a:t>5</a:t>
            </a:fld>
            <a:endParaRPr lang="en-US"/>
          </a:p>
        </p:txBody>
      </p:sp>
    </p:spTree>
    <p:extLst>
      <p:ext uri="{BB962C8B-B14F-4D97-AF65-F5344CB8AC3E}">
        <p14:creationId xmlns:p14="http://schemas.microsoft.com/office/powerpoint/2010/main" val="30803855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txBox="1">
            <a:spLocks noGrp="1" noChangeArrowheads="1"/>
          </p:cNvSpPr>
          <p:nvPr/>
        </p:nvSpPr>
        <p:spPr bwMode="auto">
          <a:xfrm>
            <a:off x="4146550" y="9120188"/>
            <a:ext cx="3168650"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589" tIns="48794" rIns="97589" bIns="48794" anchor="b"/>
          <a:lstStyle>
            <a:lvl1pPr defTabSz="933450" eaLnBrk="0" hangingPunct="0">
              <a:defRPr sz="2400">
                <a:solidFill>
                  <a:schemeClr val="tx1"/>
                </a:solidFill>
                <a:latin typeface="Arial" charset="0"/>
                <a:ea typeface="ＭＳ Ｐゴシック" charset="0"/>
                <a:cs typeface="ＭＳ Ｐゴシック" charset="0"/>
              </a:defRPr>
            </a:lvl1pPr>
            <a:lvl2pPr marL="37931725" indent="-37474525" defTabSz="933450"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fld id="{8ACC1CD6-BA17-D440-9717-B51486AEB88E}" type="slidenum">
              <a:rPr lang="en-US" sz="1300">
                <a:latin typeface="Times New Roman" charset="0"/>
              </a:rPr>
              <a:pPr algn="r" eaLnBrk="1" hangingPunct="1"/>
              <a:t>20</a:t>
            </a:fld>
            <a:endParaRPr lang="en-US" sz="1300">
              <a:latin typeface="Times New Roman" charset="0"/>
            </a:endParaRPr>
          </a:p>
        </p:txBody>
      </p:sp>
      <p:sp>
        <p:nvSpPr>
          <p:cNvPr id="112643" name="Rectangle 2"/>
          <p:cNvSpPr>
            <a:spLocks noGrp="1" noRot="1" noChangeAspect="1" noChangeArrowheads="1" noTextEdit="1"/>
          </p:cNvSpPr>
          <p:nvPr>
            <p:ph type="sldImg"/>
          </p:nvPr>
        </p:nvSpPr>
        <p:spPr bwMode="auto">
          <a:xfrm>
            <a:off x="1255713" y="719138"/>
            <a:ext cx="4805362" cy="36036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12644" name="Rectangle 3"/>
          <p:cNvSpPr>
            <a:spLocks noGrp="1" noChangeArrowheads="1"/>
          </p:cNvSpPr>
          <p:nvPr>
            <p:ph type="body" idx="1"/>
          </p:nvPr>
        </p:nvSpPr>
        <p:spPr>
          <a:xfrm>
            <a:off x="973138" y="4560888"/>
            <a:ext cx="5368925" cy="43211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US">
                <a:latin typeface="Calibri" charset="0"/>
              </a:rPr>
              <a:t>PLAN takes the # of questions you answered correctly and translates this into a score between 1 and 32</a:t>
            </a:r>
          </a:p>
          <a:p>
            <a:pPr eaLnBrk="1" hangingPunct="1">
              <a:buFontTx/>
              <a:buChar char="•"/>
            </a:pPr>
            <a:r>
              <a:rPr lang="en-US">
                <a:latin typeface="Calibri" charset="0"/>
              </a:rPr>
              <a:t>The composite score is simply the average of your test scores in English, Math, Reading &amp; Science</a:t>
            </a:r>
          </a:p>
          <a:p>
            <a:pPr eaLnBrk="1" hangingPunct="1">
              <a:buFontTx/>
              <a:buChar char="•"/>
            </a:pPr>
            <a:r>
              <a:rPr lang="en-US">
                <a:latin typeface="Calibri" charset="0"/>
              </a:rPr>
              <a:t>Your Composite score can range from 1-32</a:t>
            </a:r>
          </a:p>
          <a:p>
            <a:pPr eaLnBrk="1" hangingPunct="1">
              <a:buFontTx/>
              <a:buChar char="•"/>
            </a:pPr>
            <a:r>
              <a:rPr lang="en-US">
                <a:latin typeface="Calibri" charset="0"/>
              </a:rPr>
              <a:t>The subscores tell you how well you did in 2 specific areas of each subject( English and Math) and range from 1-16. These scores are on a different scale than the subject area and composite score and therefore do not add up to equal the subject area score.</a:t>
            </a:r>
          </a:p>
          <a:p>
            <a:pPr eaLnBrk="1" hangingPunct="1">
              <a:buFontTx/>
              <a:buChar char="•"/>
            </a:pPr>
            <a:r>
              <a:rPr lang="en-US">
                <a:latin typeface="Calibri" charset="0"/>
              </a:rPr>
              <a:t>The percentage listed is the percent of students scoring </a:t>
            </a:r>
            <a:r>
              <a:rPr lang="en-US" b="1">
                <a:latin typeface="Calibri" charset="0"/>
              </a:rPr>
              <a:t>at or below your score. Or, You scored as high as or higher than __% of other students</a:t>
            </a:r>
            <a:endParaRPr lang="en-US">
              <a:latin typeface="Calibri"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146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Calibri" charset="0"/>
            </a:endParaRPr>
          </a:p>
        </p:txBody>
      </p:sp>
      <p:sp>
        <p:nvSpPr>
          <p:cNvPr id="1146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4725" eaLnBrk="0" hangingPunct="0">
              <a:defRPr sz="2400">
                <a:solidFill>
                  <a:schemeClr val="tx1"/>
                </a:solidFill>
                <a:latin typeface="Arial" charset="0"/>
                <a:ea typeface="ＭＳ Ｐゴシック" charset="0"/>
                <a:cs typeface="ＭＳ Ｐゴシック" charset="0"/>
              </a:defRPr>
            </a:lvl1pPr>
            <a:lvl2pPr marL="37931725" indent="-37474525" defTabSz="9747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85B5B394-3E9A-1C45-94FF-58DF85402FD3}" type="slidenum">
              <a:rPr lang="en-US" sz="1300">
                <a:latin typeface="Times New Roman" charset="0"/>
              </a:rPr>
              <a:pPr eaLnBrk="1" hangingPunct="1"/>
              <a:t>21</a:t>
            </a:fld>
            <a:endParaRPr lang="en-US" sz="1300">
              <a:latin typeface="Times New Roman"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167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Calibri" charset="0"/>
            </a:endParaRPr>
          </a:p>
        </p:txBody>
      </p:sp>
      <p:sp>
        <p:nvSpPr>
          <p:cNvPr id="116740" name="Slide Number Placeholder 3"/>
          <p:cNvSpPr txBox="1">
            <a:spLocks noGrp="1"/>
          </p:cNvSpPr>
          <p:nvPr/>
        </p:nvSpPr>
        <p:spPr bwMode="auto">
          <a:xfrm>
            <a:off x="4146550" y="9120188"/>
            <a:ext cx="3168650"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589" tIns="48794" rIns="97589" bIns="48794" anchor="b"/>
          <a:lstStyle>
            <a:lvl1pPr defTabSz="933450" eaLnBrk="0" hangingPunct="0">
              <a:defRPr sz="2400">
                <a:solidFill>
                  <a:schemeClr val="tx1"/>
                </a:solidFill>
                <a:latin typeface="Arial" charset="0"/>
                <a:ea typeface="ＭＳ Ｐゴシック" charset="0"/>
                <a:cs typeface="ＭＳ Ｐゴシック" charset="0"/>
              </a:defRPr>
            </a:lvl1pPr>
            <a:lvl2pPr marL="37931725" indent="-37474525" defTabSz="933450"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fld id="{CC1DE0EB-063C-6F43-AAEE-FD3754DE5C7C}" type="slidenum">
              <a:rPr lang="en-US" sz="1300">
                <a:latin typeface="Times New Roman" charset="0"/>
              </a:rPr>
              <a:pPr algn="r" eaLnBrk="1" hangingPunct="1"/>
              <a:t>22</a:t>
            </a:fld>
            <a:endParaRPr lang="en-US" sz="1300">
              <a:latin typeface="Times New Roman"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187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Calibri" charset="0"/>
            </a:endParaRPr>
          </a:p>
        </p:txBody>
      </p:sp>
      <p:sp>
        <p:nvSpPr>
          <p:cNvPr id="118788" name="Slide Number Placeholder 3"/>
          <p:cNvSpPr txBox="1">
            <a:spLocks noGrp="1"/>
          </p:cNvSpPr>
          <p:nvPr/>
        </p:nvSpPr>
        <p:spPr bwMode="auto">
          <a:xfrm>
            <a:off x="4146550" y="9120188"/>
            <a:ext cx="3168650"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589" tIns="48794" rIns="97589" bIns="48794" anchor="b"/>
          <a:lstStyle>
            <a:lvl1pPr defTabSz="933450" eaLnBrk="0" hangingPunct="0">
              <a:defRPr sz="2400">
                <a:solidFill>
                  <a:schemeClr val="tx1"/>
                </a:solidFill>
                <a:latin typeface="Arial" charset="0"/>
                <a:ea typeface="ＭＳ Ｐゴシック" charset="0"/>
                <a:cs typeface="ＭＳ Ｐゴシック" charset="0"/>
              </a:defRPr>
            </a:lvl1pPr>
            <a:lvl2pPr marL="37931725" indent="-37474525" defTabSz="933450"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fld id="{BD587160-8A3F-E242-ACF6-BECA670B466C}" type="slidenum">
              <a:rPr lang="en-US" sz="1300">
                <a:latin typeface="Times New Roman" charset="0"/>
              </a:rPr>
              <a:pPr algn="r" eaLnBrk="1" hangingPunct="1"/>
              <a:t>23</a:t>
            </a:fld>
            <a:endParaRPr lang="en-US" sz="1300">
              <a:latin typeface="Times New Roman"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239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Calibri" charset="0"/>
            </a:endParaRPr>
          </a:p>
        </p:txBody>
      </p:sp>
      <p:sp>
        <p:nvSpPr>
          <p:cNvPr id="123908" name="Slide Number Placeholder 3"/>
          <p:cNvSpPr txBox="1">
            <a:spLocks noGrp="1"/>
          </p:cNvSpPr>
          <p:nvPr/>
        </p:nvSpPr>
        <p:spPr bwMode="auto">
          <a:xfrm>
            <a:off x="4146550" y="9120188"/>
            <a:ext cx="3168650"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589" tIns="48794" rIns="97589" bIns="48794" anchor="b"/>
          <a:lstStyle>
            <a:lvl1pPr defTabSz="933450" eaLnBrk="0" hangingPunct="0">
              <a:defRPr sz="2400">
                <a:solidFill>
                  <a:schemeClr val="tx1"/>
                </a:solidFill>
                <a:latin typeface="Arial" charset="0"/>
                <a:ea typeface="ＭＳ Ｐゴシック" charset="0"/>
                <a:cs typeface="ＭＳ Ｐゴシック" charset="0"/>
              </a:defRPr>
            </a:lvl1pPr>
            <a:lvl2pPr marL="37931725" indent="-37474525" defTabSz="933450"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fld id="{61C3CD8F-33DA-4746-9FE8-F1E1B1980264}" type="slidenum">
              <a:rPr lang="en-US" sz="1300">
                <a:latin typeface="Times New Roman" charset="0"/>
              </a:rPr>
              <a:pPr algn="r" eaLnBrk="1" hangingPunct="1"/>
              <a:t>27</a:t>
            </a:fld>
            <a:endParaRPr lang="en-US" sz="1300">
              <a:latin typeface="Times New Roman"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280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Calibri" charset="0"/>
            </a:endParaRPr>
          </a:p>
        </p:txBody>
      </p:sp>
      <p:sp>
        <p:nvSpPr>
          <p:cNvPr id="128004" name="Slide Number Placeholder 3"/>
          <p:cNvSpPr txBox="1">
            <a:spLocks noGrp="1"/>
          </p:cNvSpPr>
          <p:nvPr/>
        </p:nvSpPr>
        <p:spPr bwMode="auto">
          <a:xfrm>
            <a:off x="4146550" y="9120188"/>
            <a:ext cx="3168650"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589" tIns="48794" rIns="97589" bIns="48794" anchor="b"/>
          <a:lstStyle>
            <a:lvl1pPr defTabSz="933450" eaLnBrk="0" hangingPunct="0">
              <a:defRPr sz="2400">
                <a:solidFill>
                  <a:schemeClr val="tx1"/>
                </a:solidFill>
                <a:latin typeface="Arial" charset="0"/>
                <a:ea typeface="ＭＳ Ｐゴシック" charset="0"/>
                <a:cs typeface="ＭＳ Ｐゴシック" charset="0"/>
              </a:defRPr>
            </a:lvl1pPr>
            <a:lvl2pPr marL="37931725" indent="-37474525" defTabSz="933450"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fld id="{CE05399E-556E-7D4A-B934-4E896FC31763}" type="slidenum">
              <a:rPr lang="en-US" sz="1300">
                <a:latin typeface="Times New Roman" charset="0"/>
              </a:rPr>
              <a:pPr algn="r" eaLnBrk="1" hangingPunct="1"/>
              <a:t>28</a:t>
            </a:fld>
            <a:endParaRPr lang="en-US" sz="1300">
              <a:latin typeface="Times New Roman"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454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Calibri" charset="0"/>
            </a:endParaRPr>
          </a:p>
        </p:txBody>
      </p:sp>
      <p:sp>
        <p:nvSpPr>
          <p:cNvPr id="145412" name="Slide Number Placeholder 3"/>
          <p:cNvSpPr txBox="1">
            <a:spLocks noGrp="1"/>
          </p:cNvSpPr>
          <p:nvPr/>
        </p:nvSpPr>
        <p:spPr bwMode="auto">
          <a:xfrm>
            <a:off x="4146550" y="9120188"/>
            <a:ext cx="3168650"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589" tIns="48794" rIns="97589" bIns="48794" anchor="b"/>
          <a:lstStyle>
            <a:lvl1pPr defTabSz="933450" eaLnBrk="0" hangingPunct="0">
              <a:defRPr sz="2400">
                <a:solidFill>
                  <a:schemeClr val="tx1"/>
                </a:solidFill>
                <a:latin typeface="Arial" charset="0"/>
                <a:ea typeface="ＭＳ Ｐゴシック" charset="0"/>
                <a:cs typeface="ＭＳ Ｐゴシック" charset="0"/>
              </a:defRPr>
            </a:lvl1pPr>
            <a:lvl2pPr marL="37931725" indent="-37474525" defTabSz="933450"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fld id="{57E0EEB3-19A3-2346-AAFC-A14276B4824D}" type="slidenum">
              <a:rPr lang="en-US" sz="1300">
                <a:latin typeface="Times New Roman" charset="0"/>
              </a:rPr>
              <a:pPr algn="r" eaLnBrk="1" hangingPunct="1"/>
              <a:t>29</a:t>
            </a:fld>
            <a:endParaRPr lang="en-US" sz="1300">
              <a:latin typeface="Times New Roman"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78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atin typeface="Calibri" charset="0"/>
              </a:rPr>
              <a:t>This information can help you design intervention strategies to assist students to reach their academic and career goals. Early Intervention Rosters are sent to the school contact identified at the time of materials order. </a:t>
            </a:r>
          </a:p>
          <a:p>
            <a:pPr eaLnBrk="1" hangingPunct="1"/>
            <a:endParaRPr lang="en-US">
              <a:latin typeface="Calibri" charset="0"/>
            </a:endParaRPr>
          </a:p>
          <a:p>
            <a:pPr eaLnBrk="1" hangingPunct="1"/>
            <a:r>
              <a:rPr lang="en-US">
                <a:latin typeface="Calibri" charset="0"/>
              </a:rPr>
              <a:t>This information can help you design intervention strategies to assist students to reach their academic and career goals. Early Intervention Rosters are sent to the school contact identified at the time of materials order. </a:t>
            </a:r>
          </a:p>
          <a:p>
            <a:pPr eaLnBrk="1" hangingPunct="1"/>
            <a:endParaRPr lang="en-US">
              <a:latin typeface="Calibri" charset="0"/>
            </a:endParaRPr>
          </a:p>
          <a:p>
            <a:pPr eaLnBrk="1" hangingPunct="1"/>
            <a:r>
              <a:rPr lang="en-US">
                <a:latin typeface="Calibri" charset="0"/>
              </a:rPr>
              <a:t>report which of your students indicated they do not plan to finish high school or have no post-high school educational plans</a:t>
            </a:r>
          </a:p>
          <a:p>
            <a:pPr eaLnBrk="1" hangingPunct="1"/>
            <a:r>
              <a:rPr lang="en-US">
                <a:latin typeface="Calibri" charset="0"/>
              </a:rPr>
              <a:t>identify students above, at, or near College Readiness Benchmarks but reported that they have no plans to attend college</a:t>
            </a:r>
          </a:p>
          <a:p>
            <a:pPr eaLnBrk="1" hangingPunct="1"/>
            <a:r>
              <a:rPr lang="en-US">
                <a:latin typeface="Calibri" charset="0"/>
              </a:rPr>
              <a:t>identify students who plan to attend college but score below College Readiness Benchmarks or do not plan to take college core coursework</a:t>
            </a:r>
          </a:p>
          <a:p>
            <a:pPr eaLnBrk="1" hangingPunct="1"/>
            <a:r>
              <a:rPr lang="en-US">
                <a:latin typeface="Calibri" charset="0"/>
              </a:rPr>
              <a:t>identify students who expressed a need for help with:</a:t>
            </a:r>
          </a:p>
          <a:p>
            <a:pPr lvl="1" eaLnBrk="1" hangingPunct="1"/>
            <a:r>
              <a:rPr lang="en-US">
                <a:latin typeface="Calibri" charset="0"/>
              </a:rPr>
              <a:t>making plans for education, career, and work after high school</a:t>
            </a:r>
          </a:p>
          <a:p>
            <a:pPr lvl="1" eaLnBrk="1" hangingPunct="1"/>
            <a:r>
              <a:rPr lang="en-US">
                <a:latin typeface="Calibri" charset="0"/>
              </a:rPr>
              <a:t>improving writing skills</a:t>
            </a:r>
          </a:p>
          <a:p>
            <a:pPr lvl="1" eaLnBrk="1" hangingPunct="1"/>
            <a:r>
              <a:rPr lang="en-US">
                <a:latin typeface="Calibri" charset="0"/>
              </a:rPr>
              <a:t>improving reading speed and comprehension</a:t>
            </a:r>
          </a:p>
          <a:p>
            <a:pPr lvl="1" eaLnBrk="1" hangingPunct="1"/>
            <a:r>
              <a:rPr lang="en-US">
                <a:latin typeface="Calibri" charset="0"/>
              </a:rPr>
              <a:t>improving study skills</a:t>
            </a:r>
          </a:p>
          <a:p>
            <a:pPr lvl="1" eaLnBrk="1" hangingPunct="1"/>
            <a:r>
              <a:rPr lang="en-US">
                <a:latin typeface="Calibri" charset="0"/>
              </a:rPr>
              <a:t>improving mathematical skills</a:t>
            </a:r>
          </a:p>
          <a:p>
            <a:pPr lvl="1" eaLnBrk="1" hangingPunct="1"/>
            <a:r>
              <a:rPr lang="en-US">
                <a:latin typeface="Calibri" charset="0"/>
              </a:rPr>
              <a:t>improving computer skills</a:t>
            </a:r>
          </a:p>
          <a:p>
            <a:pPr lvl="1" eaLnBrk="1" hangingPunct="1"/>
            <a:r>
              <a:rPr lang="en-US">
                <a:latin typeface="Calibri" charset="0"/>
              </a:rPr>
              <a:t>improving public speaking</a:t>
            </a:r>
          </a:p>
          <a:p>
            <a:pPr eaLnBrk="1" hangingPunct="1"/>
            <a:endParaRPr lang="en-US">
              <a:latin typeface="Calibri" charset="0"/>
            </a:endParaRPr>
          </a:p>
        </p:txBody>
      </p:sp>
      <p:sp>
        <p:nvSpPr>
          <p:cNvPr id="178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eaLnBrk="0" hangingPunct="0">
              <a:defRPr sz="2400">
                <a:solidFill>
                  <a:schemeClr val="tx1"/>
                </a:solidFill>
                <a:latin typeface="Arial" charset="0"/>
                <a:ea typeface="ＭＳ Ｐゴシック" charset="0"/>
                <a:cs typeface="ＭＳ Ｐゴシック" charset="0"/>
              </a:defRPr>
            </a:lvl1pPr>
            <a:lvl2pPr marL="37931725" indent="-37474525" defTabSz="966788"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7C819A8D-E7BC-C94A-B55E-C144EACCD9F4}" type="slidenum">
              <a:rPr lang="en-US" sz="1300">
                <a:latin typeface="Calibri" charset="0"/>
              </a:rPr>
              <a:pPr eaLnBrk="1" hangingPunct="1"/>
              <a:t>31</a:t>
            </a:fld>
            <a:endParaRPr lang="en-US" sz="1300">
              <a:latin typeface="Calibri"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853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Calibri" charset="0"/>
            </a:endParaRPr>
          </a:p>
        </p:txBody>
      </p:sp>
      <p:sp>
        <p:nvSpPr>
          <p:cNvPr id="1853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eaLnBrk="0" hangingPunct="0">
              <a:defRPr sz="2400">
                <a:solidFill>
                  <a:schemeClr val="tx1"/>
                </a:solidFill>
                <a:latin typeface="Arial" charset="0"/>
                <a:ea typeface="ＭＳ Ｐゴシック" charset="0"/>
                <a:cs typeface="ＭＳ Ｐゴシック" charset="0"/>
              </a:defRPr>
            </a:lvl1pPr>
            <a:lvl2pPr marL="37931725" indent="-37474525" defTabSz="966788"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8EC72488-9B0B-C348-A7AF-09856E907618}" type="slidenum">
              <a:rPr lang="en-US" sz="1300">
                <a:latin typeface="Calibri" charset="0"/>
              </a:rPr>
              <a:pPr eaLnBrk="1" hangingPunct="1"/>
              <a:t>34</a:t>
            </a:fld>
            <a:endParaRPr lang="en-US" sz="1300">
              <a:latin typeface="Calibri"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873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atin typeface="Calibri" charset="0"/>
              </a:rPr>
              <a:t>Item response results are categorized by test (e.g., English), by subscore (e.g., Usage/Mechanics), and by content area (e.g., Punctuation) and provide comparisons to other students taking the same test form. District IRSR is a cumulative report of your participating school reports.  Your district also receives copies of all school level reports.</a:t>
            </a:r>
          </a:p>
          <a:p>
            <a:pPr eaLnBrk="1" hangingPunct="1"/>
            <a:endParaRPr lang="en-US">
              <a:latin typeface="Calibri" charset="0"/>
            </a:endParaRPr>
          </a:p>
        </p:txBody>
      </p:sp>
      <p:sp>
        <p:nvSpPr>
          <p:cNvPr id="1873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eaLnBrk="0" hangingPunct="0">
              <a:defRPr sz="2400">
                <a:solidFill>
                  <a:schemeClr val="tx1"/>
                </a:solidFill>
                <a:latin typeface="Arial" charset="0"/>
                <a:ea typeface="ＭＳ Ｐゴシック" charset="0"/>
                <a:cs typeface="ＭＳ Ｐゴシック" charset="0"/>
              </a:defRPr>
            </a:lvl1pPr>
            <a:lvl2pPr marL="37931725" indent="-37474525" defTabSz="966788"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D300B99E-17AA-4D4B-868A-0DB9045A5774}" type="slidenum">
              <a:rPr lang="en-US" sz="1300">
                <a:latin typeface="Calibri" charset="0"/>
              </a:rPr>
              <a:pPr eaLnBrk="1" hangingPunct="1"/>
              <a:t>35</a:t>
            </a:fld>
            <a:endParaRPr lang="en-US" sz="1300">
              <a:latin typeface="Calibri"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D90ECC4-BB71-4960-91DD-3EA40264FF26}" type="slidenum">
              <a:rPr lang="en-US" smtClean="0">
                <a:solidFill>
                  <a:prstClr val="black"/>
                </a:solidFill>
                <a:latin typeface="Calibri"/>
              </a:rPr>
              <a:pPr/>
              <a:t>6</a:t>
            </a:fld>
            <a:endParaRPr lang="en-US">
              <a:solidFill>
                <a:prstClr val="black"/>
              </a:solidFill>
              <a:latin typeface="Calibri"/>
            </a:endParaRPr>
          </a:p>
        </p:txBody>
      </p:sp>
    </p:spTree>
    <p:extLst>
      <p:ext uri="{BB962C8B-B14F-4D97-AF65-F5344CB8AC3E}">
        <p14:creationId xmlns:p14="http://schemas.microsoft.com/office/powerpoint/2010/main" val="17071007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914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atin typeface="Calibri" charset="0"/>
              </a:rPr>
              <a:t>The information in the Item-Response Summary Report is very powerful for Coaching/Teaching students the skills that they need to improve their college readiness skills.  This information is especially useful for teacher and staff development; it can be especially useful to Professional Learning Communities (PLC</a:t>
            </a:r>
            <a:r>
              <a:rPr lang="ja-JP" altLang="en-US">
                <a:latin typeface="Calibri" charset="0"/>
              </a:rPr>
              <a:t>’</a:t>
            </a:r>
            <a:r>
              <a:rPr lang="en-US">
                <a:latin typeface="Calibri" charset="0"/>
              </a:rPr>
              <a:t>s).</a:t>
            </a:r>
          </a:p>
          <a:p>
            <a:pPr eaLnBrk="1" hangingPunct="1"/>
            <a:endParaRPr lang="en-US">
              <a:latin typeface="Calibri" charset="0"/>
            </a:endParaRPr>
          </a:p>
          <a:p>
            <a:pPr eaLnBrk="1" hangingPunct="1"/>
            <a:r>
              <a:rPr lang="en-US">
                <a:latin typeface="Calibri" charset="0"/>
              </a:rPr>
              <a:t>Additionally, it is especially important that the school save the PLAN test booklets for to help students and teachers review performance on individual test questions.</a:t>
            </a:r>
          </a:p>
        </p:txBody>
      </p:sp>
      <p:sp>
        <p:nvSpPr>
          <p:cNvPr id="1914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4725" eaLnBrk="0" hangingPunct="0">
              <a:defRPr sz="2400">
                <a:solidFill>
                  <a:schemeClr val="tx1"/>
                </a:solidFill>
                <a:latin typeface="Arial" charset="0"/>
                <a:ea typeface="ＭＳ Ｐゴシック" charset="0"/>
                <a:cs typeface="ＭＳ Ｐゴシック" charset="0"/>
              </a:defRPr>
            </a:lvl1pPr>
            <a:lvl2pPr marL="37931725" indent="-37474525" defTabSz="9747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A44C3BD6-8F73-8F41-BA46-B04525324EE8}" type="slidenum">
              <a:rPr lang="en-US" sz="1300">
                <a:latin typeface="Times New Roman" charset="0"/>
              </a:rPr>
              <a:pPr eaLnBrk="1" hangingPunct="1"/>
              <a:t>36</a:t>
            </a:fld>
            <a:endParaRPr lang="en-US" sz="1300">
              <a:latin typeface="Times New Roman"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945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atin typeface="Calibri" charset="0"/>
              </a:rPr>
              <a:t>Item Response allows for drill down at the student level and the school/district level.  So let</a:t>
            </a:r>
            <a:r>
              <a:rPr lang="ja-JP" altLang="en-US">
                <a:latin typeface="Calibri" charset="0"/>
              </a:rPr>
              <a:t>’</a:t>
            </a:r>
            <a:r>
              <a:rPr lang="en-US">
                <a:latin typeface="Calibri" charset="0"/>
              </a:rPr>
              <a:t>s say we have a student and she took PLAN in the fall.  She</a:t>
            </a:r>
            <a:r>
              <a:rPr lang="ja-JP" altLang="en-US">
                <a:latin typeface="Calibri" charset="0"/>
              </a:rPr>
              <a:t>’</a:t>
            </a:r>
            <a:r>
              <a:rPr lang="en-US">
                <a:latin typeface="Calibri" charset="0"/>
              </a:rPr>
              <a:t>s gotten her score report back, and with the help of a counselor/teacher, she sees that she</a:t>
            </a:r>
            <a:r>
              <a:rPr lang="ja-JP" altLang="en-US">
                <a:latin typeface="Calibri" charset="0"/>
              </a:rPr>
              <a:t>’</a:t>
            </a:r>
            <a:r>
              <a:rPr lang="en-US">
                <a:latin typeface="Calibri" charset="0"/>
              </a:rPr>
              <a:t>s having a harder time in the area of rhetorical skills.  Since she also has her test booklet, the student can drill down to the exact questions that she missed.  This helps pinpoint what was it about that question that I didn</a:t>
            </a:r>
            <a:r>
              <a:rPr lang="ja-JP" altLang="en-US">
                <a:latin typeface="Calibri" charset="0"/>
              </a:rPr>
              <a:t>’</a:t>
            </a:r>
            <a:r>
              <a:rPr lang="en-US">
                <a:latin typeface="Calibri" charset="0"/>
              </a:rPr>
              <a:t>t understand.</a:t>
            </a:r>
          </a:p>
          <a:p>
            <a:pPr eaLnBrk="1" hangingPunct="1"/>
            <a:endParaRPr lang="en-US">
              <a:latin typeface="Calibri" charset="0"/>
            </a:endParaRPr>
          </a:p>
        </p:txBody>
      </p:sp>
      <p:sp>
        <p:nvSpPr>
          <p:cNvPr id="1945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4725" eaLnBrk="0" hangingPunct="0">
              <a:defRPr sz="2400">
                <a:solidFill>
                  <a:schemeClr val="tx1"/>
                </a:solidFill>
                <a:latin typeface="Arial" charset="0"/>
                <a:ea typeface="ＭＳ Ｐゴシック" charset="0"/>
                <a:cs typeface="ＭＳ Ｐゴシック" charset="0"/>
              </a:defRPr>
            </a:lvl1pPr>
            <a:lvl2pPr marL="37931725" indent="-37474525" defTabSz="9747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32D77EB7-228A-D943-8E46-DED3BE87BF7B}" type="slidenum">
              <a:rPr lang="en-US" sz="1300">
                <a:latin typeface="Times New Roman" charset="0"/>
              </a:rPr>
              <a:pPr eaLnBrk="1" hangingPunct="1"/>
              <a:t>37</a:t>
            </a:fld>
            <a:endParaRPr lang="en-US" sz="1300">
              <a:latin typeface="Times New Roman"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976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Calibri" charset="0"/>
            </a:endParaRPr>
          </a:p>
        </p:txBody>
      </p:sp>
      <p:sp>
        <p:nvSpPr>
          <p:cNvPr id="1976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eaLnBrk="0" hangingPunct="0">
              <a:defRPr sz="2400">
                <a:solidFill>
                  <a:schemeClr val="tx1"/>
                </a:solidFill>
                <a:latin typeface="Arial" charset="0"/>
                <a:ea typeface="ＭＳ Ｐゴシック" charset="0"/>
                <a:cs typeface="ＭＳ Ｐゴシック" charset="0"/>
              </a:defRPr>
            </a:lvl1pPr>
            <a:lvl2pPr marL="37931725" indent="-37474525" defTabSz="966788"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2BD9865C-4356-6447-AFFA-AB04E16C1690}" type="slidenum">
              <a:rPr lang="en-US" sz="1300">
                <a:latin typeface="Calibri" charset="0"/>
              </a:rPr>
              <a:pPr eaLnBrk="1" hangingPunct="1"/>
              <a:t>39</a:t>
            </a:fld>
            <a:endParaRPr lang="en-US" sz="1300">
              <a:latin typeface="Calibri"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976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dirty="0">
              <a:latin typeface="Calibri" charset="0"/>
            </a:endParaRPr>
          </a:p>
        </p:txBody>
      </p:sp>
      <p:sp>
        <p:nvSpPr>
          <p:cNvPr id="1976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eaLnBrk="0" hangingPunct="0">
              <a:defRPr sz="2400">
                <a:solidFill>
                  <a:schemeClr val="tx1"/>
                </a:solidFill>
                <a:latin typeface="Arial" charset="0"/>
                <a:ea typeface="ＭＳ Ｐゴシック" charset="0"/>
                <a:cs typeface="ＭＳ Ｐゴシック" charset="0"/>
              </a:defRPr>
            </a:lvl1pPr>
            <a:lvl2pPr marL="37931725" indent="-37474525" defTabSz="966788"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2BD9865C-4356-6447-AFFA-AB04E16C1690}" type="slidenum">
              <a:rPr lang="en-US" sz="1300">
                <a:latin typeface="Calibri" charset="0"/>
              </a:rPr>
              <a:pPr eaLnBrk="1" hangingPunct="1"/>
              <a:t>40</a:t>
            </a:fld>
            <a:endParaRPr lang="en-US" sz="1300">
              <a:latin typeface="Calibri"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Arial" charset="0"/>
                <a:ea typeface="ＭＳ Ｐゴシック" charset="0"/>
                <a:cs typeface="ＭＳ Ｐゴシック" charset="0"/>
              </a:defRPr>
            </a:lvl1pPr>
            <a:lvl2pPr marL="37931725" indent="-37474525" defTabSz="965200"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A03146B0-C929-9C4D-86B6-6DD1A68A04A1}" type="slidenum">
              <a:rPr lang="en-US" sz="1300"/>
              <a:pPr eaLnBrk="1" hangingPunct="1"/>
              <a:t>41</a:t>
            </a:fld>
            <a:endParaRPr lang="en-US" sz="1300"/>
          </a:p>
        </p:txBody>
      </p:sp>
      <p:sp>
        <p:nvSpPr>
          <p:cNvPr id="20173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017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Calibri"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 name="Notes Placeholder 2"/>
          <p:cNvSpPr>
            <a:spLocks noGrp="1"/>
          </p:cNvSpPr>
          <p:nvPr>
            <p:ph type="body" idx="1"/>
          </p:nvPr>
        </p:nvSpPr>
        <p:spPr/>
        <p:txBody>
          <a:bodyPr/>
          <a:lstStyle/>
          <a:p>
            <a:pPr eaLnBrk="1" hangingPunct="1"/>
            <a:r>
              <a:rPr lang="en-US" b="1">
                <a:latin typeface="Calibri" charset="0"/>
              </a:rPr>
              <a:t>Possible Polling Questions</a:t>
            </a:r>
          </a:p>
          <a:p>
            <a:pPr eaLnBrk="1" hangingPunct="1"/>
            <a:endParaRPr lang="en-US">
              <a:latin typeface="Calibri" charset="0"/>
            </a:endParaRPr>
          </a:p>
          <a:p>
            <a:pPr eaLnBrk="1" hangingPunct="1">
              <a:buFontTx/>
              <a:buChar char="-"/>
            </a:pPr>
            <a:r>
              <a:rPr lang="en-US">
                <a:latin typeface="Calibri" charset="0"/>
              </a:rPr>
              <a:t>My current position is:</a:t>
            </a:r>
          </a:p>
          <a:p>
            <a:pPr marL="663575" lvl="1" indent="-180975" eaLnBrk="1" hangingPunct="1">
              <a:buFontTx/>
              <a:buChar char="-"/>
            </a:pPr>
            <a:r>
              <a:rPr lang="en-US">
                <a:latin typeface="Calibri" charset="0"/>
              </a:rPr>
              <a:t>Guidance Counselor/Director , Principal, District Administrator, Teacher, Curriculum Director</a:t>
            </a:r>
          </a:p>
          <a:p>
            <a:pPr marL="663575" lvl="1" indent="-180975" eaLnBrk="1" hangingPunct="1">
              <a:buFontTx/>
              <a:buChar char="-"/>
            </a:pPr>
            <a:endParaRPr lang="en-US">
              <a:latin typeface="Calibri" charset="0"/>
            </a:endParaRPr>
          </a:p>
          <a:p>
            <a:pPr eaLnBrk="1" hangingPunct="1">
              <a:buFontTx/>
              <a:buChar char="-"/>
            </a:pPr>
            <a:r>
              <a:rPr lang="en-US">
                <a:latin typeface="Calibri" charset="0"/>
              </a:rPr>
              <a:t>The one thing I want to learn today is:</a:t>
            </a:r>
          </a:p>
          <a:p>
            <a:pPr marL="663575" lvl="1" indent="-180975" eaLnBrk="1" hangingPunct="1"/>
            <a:endParaRPr lang="en-US">
              <a:latin typeface="Calibri" charset="0"/>
            </a:endParaRPr>
          </a:p>
          <a:p>
            <a:pPr eaLnBrk="1" hangingPunct="1"/>
            <a:r>
              <a:rPr lang="en-US">
                <a:latin typeface="Calibri" charset="0"/>
              </a:rPr>
              <a:t>I consider my knowledge of the ACT to be:</a:t>
            </a:r>
          </a:p>
          <a:p>
            <a:pPr eaLnBrk="1" hangingPunct="1">
              <a:buFontTx/>
              <a:buChar char="-"/>
            </a:pPr>
            <a:r>
              <a:rPr lang="en-US">
                <a:latin typeface="Calibri" charset="0"/>
              </a:rPr>
              <a:t>Beginner </a:t>
            </a:r>
          </a:p>
          <a:p>
            <a:pPr eaLnBrk="1" hangingPunct="1">
              <a:buFontTx/>
              <a:buChar char="-"/>
            </a:pPr>
            <a:r>
              <a:rPr lang="en-US">
                <a:latin typeface="Calibri" charset="0"/>
              </a:rPr>
              <a:t>Novice</a:t>
            </a:r>
          </a:p>
          <a:p>
            <a:pPr eaLnBrk="1" hangingPunct="1">
              <a:buFontTx/>
              <a:buChar char="-"/>
            </a:pPr>
            <a:r>
              <a:rPr lang="en-US">
                <a:latin typeface="Calibri" charset="0"/>
              </a:rPr>
              <a:t>Expert</a:t>
            </a:r>
          </a:p>
          <a:p>
            <a:pPr eaLnBrk="1" hangingPunct="1">
              <a:buFontTx/>
              <a:buChar char="-"/>
            </a:pPr>
            <a:endParaRPr lang="en-US">
              <a:latin typeface="Calibri" charset="0"/>
            </a:endParaRPr>
          </a:p>
          <a:p>
            <a:pPr eaLnBrk="1" hangingPunct="1">
              <a:buFontTx/>
              <a:buChar char="-"/>
            </a:pPr>
            <a:r>
              <a:rPr lang="en-US">
                <a:latin typeface="Calibri" charset="0"/>
              </a:rPr>
              <a:t>How many ACT workshops I have attend</a:t>
            </a:r>
          </a:p>
          <a:p>
            <a:pPr eaLnBrk="1" hangingPunct="1">
              <a:buFontTx/>
              <a:buChar char="-"/>
            </a:pPr>
            <a:r>
              <a:rPr lang="en-US">
                <a:latin typeface="Calibri" charset="0"/>
              </a:rPr>
              <a:t>First one</a:t>
            </a:r>
          </a:p>
          <a:p>
            <a:pPr eaLnBrk="1" hangingPunct="1">
              <a:buFontTx/>
              <a:buChar char="-"/>
            </a:pPr>
            <a:r>
              <a:rPr lang="en-US">
                <a:latin typeface="Calibri" charset="0"/>
              </a:rPr>
              <a:t>2-5</a:t>
            </a:r>
          </a:p>
          <a:p>
            <a:pPr eaLnBrk="1" hangingPunct="1">
              <a:buFontTx/>
              <a:buChar char="-"/>
            </a:pPr>
            <a:r>
              <a:rPr lang="en-US">
                <a:latin typeface="Calibri" charset="0"/>
              </a:rPr>
              <a:t>More than 5</a:t>
            </a:r>
          </a:p>
          <a:p>
            <a:pPr marL="1146175" lvl="2" indent="-180975" eaLnBrk="1" hangingPunct="1">
              <a:buFontTx/>
              <a:buChar char="-"/>
            </a:pPr>
            <a:endParaRPr lang="en-US">
              <a:latin typeface="Calibri" charset="0"/>
            </a:endParaRPr>
          </a:p>
          <a:p>
            <a:pPr marL="1146175" lvl="2" indent="-180975" eaLnBrk="1" hangingPunct="1"/>
            <a:endParaRPr lang="en-US">
              <a:latin typeface="Calibri" charset="0"/>
            </a:endParaRPr>
          </a:p>
          <a:p>
            <a:pPr marL="663575" lvl="1" indent="-180975" eaLnBrk="1" hangingPunct="1"/>
            <a:endParaRPr lang="en-US">
              <a:latin typeface="Calibri" charset="0"/>
            </a:endParaRPr>
          </a:p>
          <a:p>
            <a:pPr eaLnBrk="1" hangingPunct="1"/>
            <a:endParaRPr lang="en-US">
              <a:latin typeface="Calibri" charset="0"/>
            </a:endParaRPr>
          </a:p>
          <a:p>
            <a:pPr eaLnBrk="1" hangingPunct="1"/>
            <a:endParaRPr lang="en-US">
              <a:latin typeface="Calibri" charset="0"/>
            </a:endParaRPr>
          </a:p>
          <a:p>
            <a:pPr eaLnBrk="1" hangingPunct="1"/>
            <a:endParaRPr lang="en-US">
              <a:latin typeface="Calibri" charset="0"/>
            </a:endParaRPr>
          </a:p>
        </p:txBody>
      </p:sp>
      <p:sp>
        <p:nvSpPr>
          <p:cNvPr id="203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eaLnBrk="0" hangingPunct="0">
              <a:defRPr sz="2400">
                <a:solidFill>
                  <a:schemeClr val="tx1"/>
                </a:solidFill>
                <a:latin typeface="Arial" charset="0"/>
                <a:ea typeface="ＭＳ Ｐゴシック" charset="0"/>
                <a:cs typeface="ＭＳ Ｐゴシック" charset="0"/>
              </a:defRPr>
            </a:lvl1pPr>
            <a:lvl2pPr marL="37931725" indent="-37474525" defTabSz="966788"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2341C2C8-9FA8-F24B-8783-C0CF36BEAC78}" type="slidenum">
              <a:rPr lang="en-US" sz="1300">
                <a:solidFill>
                  <a:srgbClr val="000000"/>
                </a:solidFill>
                <a:latin typeface="Calibri" charset="0"/>
              </a:rPr>
              <a:pPr eaLnBrk="1" hangingPunct="1"/>
              <a:t>42</a:t>
            </a:fld>
            <a:endParaRPr lang="en-US" sz="1300">
              <a:solidFill>
                <a:srgbClr val="000000"/>
              </a:solidFill>
              <a:latin typeface="Calibri"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Arial" charset="0"/>
                <a:ea typeface="ＭＳ Ｐゴシック" charset="0"/>
                <a:cs typeface="ＭＳ Ｐゴシック" charset="0"/>
              </a:defRPr>
            </a:lvl1pPr>
            <a:lvl2pPr marL="37931725" indent="-37474525" defTabSz="965200"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19BD8B8F-A7B2-3E48-AAD8-653847A0BC1A}" type="slidenum">
              <a:rPr lang="en-US" sz="1300"/>
              <a:pPr eaLnBrk="1" hangingPunct="1"/>
              <a:t>43</a:t>
            </a:fld>
            <a:endParaRPr lang="en-US" sz="1300"/>
          </a:p>
        </p:txBody>
      </p:sp>
      <p:sp>
        <p:nvSpPr>
          <p:cNvPr id="20582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05828" name="Rectangle 3"/>
          <p:cNvSpPr>
            <a:spLocks noGrp="1" noChangeArrowheads="1"/>
          </p:cNvSpPr>
          <p:nvPr>
            <p:ph type="body" idx="1"/>
          </p:nvPr>
        </p:nvSpPr>
        <p:spPr>
          <a:xfrm>
            <a:off x="731838" y="4560888"/>
            <a:ext cx="5851525" cy="43211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atin typeface="Calibri" charset="0"/>
              </a:rPr>
              <a:t>The ACT® test contains four curriculum-based, multiple-choice tests that measure academic achievement in the areas of English, mathematics, reading, and science, as well as an optional Writing Test, for which students complete an essay.  Learn more at </a:t>
            </a:r>
            <a:r>
              <a:rPr lang="en-US">
                <a:latin typeface="Calibri" charset="0"/>
                <a:hlinkClick r:id="rId3"/>
              </a:rPr>
              <a:t>www.act.org</a:t>
            </a:r>
            <a:r>
              <a:rPr lang="en-US">
                <a:latin typeface="Calibri" charset="0"/>
              </a:rPr>
              <a:t>.</a:t>
            </a:r>
          </a:p>
          <a:p>
            <a:pPr eaLnBrk="1" hangingPunct="1"/>
            <a:r>
              <a:rPr lang="en-US">
                <a:latin typeface="Calibri" charset="0"/>
              </a:rPr>
              <a:t>A C T N o n c o g n i t i v e C o m p o n e n t s</a:t>
            </a:r>
            <a:endParaRPr lang="en-US" b="1">
              <a:latin typeface="Calibri" charset="0"/>
            </a:endParaRPr>
          </a:p>
          <a:p>
            <a:pPr eaLnBrk="1" hangingPunct="1"/>
            <a:endParaRPr lang="en-US" b="1">
              <a:latin typeface="Calibri" charset="0"/>
            </a:endParaRPr>
          </a:p>
          <a:p>
            <a:pPr eaLnBrk="1" hangingPunct="1"/>
            <a:r>
              <a:rPr lang="en-US" b="1">
                <a:latin typeface="Calibri" charset="0"/>
              </a:rPr>
              <a:t>High School Course/Grade Information</a:t>
            </a:r>
            <a:r>
              <a:rPr lang="en-US">
                <a:latin typeface="Calibri" charset="0"/>
              </a:rPr>
              <a:t>—To increase the usefulness of ACT results, the High School Course/Grade Information questionnaire asks students about the courses they have completed or plan to take in high school and the grades they have received.</a:t>
            </a:r>
            <a:endParaRPr lang="en-US" b="1">
              <a:latin typeface="Calibri" charset="0"/>
            </a:endParaRPr>
          </a:p>
          <a:p>
            <a:pPr eaLnBrk="1" hangingPunct="1"/>
            <a:endParaRPr lang="en-US" b="1">
              <a:latin typeface="Calibri" charset="0"/>
            </a:endParaRPr>
          </a:p>
          <a:p>
            <a:pPr eaLnBrk="1" hangingPunct="1"/>
            <a:r>
              <a:rPr lang="en-US" b="1">
                <a:latin typeface="Calibri" charset="0"/>
              </a:rPr>
              <a:t>ACT Interest Inventory</a:t>
            </a:r>
            <a:r>
              <a:rPr lang="en-US">
                <a:latin typeface="Calibri" charset="0"/>
              </a:rPr>
              <a:t>—The 72-item ACT Interest Inventory is completed when students register for the ACT.</a:t>
            </a:r>
          </a:p>
          <a:p>
            <a:pPr eaLnBrk="1" hangingPunct="1"/>
            <a:r>
              <a:rPr lang="en-US">
                <a:latin typeface="Calibri" charset="0"/>
              </a:rPr>
              <a:t>Student Profile Section—The Student Profile Section (SPS) collects responses about students</a:t>
            </a:r>
            <a:r>
              <a:rPr lang="ja-JP" altLang="en-US">
                <a:latin typeface="Calibri" charset="0"/>
              </a:rPr>
              <a:t>’</a:t>
            </a:r>
            <a:r>
              <a:rPr lang="en-US">
                <a:latin typeface="Calibri" charset="0"/>
              </a:rPr>
              <a:t> educational and vocational aspirations, plans, abilities, accomplishments, and needs.</a:t>
            </a:r>
          </a:p>
          <a:p>
            <a:pPr eaLnBrk="1" hangingPunct="1"/>
            <a:r>
              <a:rPr lang="en-US">
                <a:latin typeface="Calibri" charset="0"/>
              </a:rPr>
              <a:t/>
            </a:r>
            <a:br>
              <a:rPr lang="en-US">
                <a:latin typeface="Calibri" charset="0"/>
              </a:rPr>
            </a:br>
            <a:endParaRPr lang="en-US">
              <a:latin typeface="Calibri"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4725" eaLnBrk="0" hangingPunct="0">
              <a:defRPr sz="2400">
                <a:solidFill>
                  <a:schemeClr val="tx1"/>
                </a:solidFill>
                <a:latin typeface="Arial" charset="0"/>
                <a:ea typeface="ＭＳ Ｐゴシック" charset="0"/>
                <a:cs typeface="ＭＳ Ｐゴシック" charset="0"/>
              </a:defRPr>
            </a:lvl1pPr>
            <a:lvl2pPr marL="37931725" indent="-37474525" defTabSz="9747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01338FB2-BDC5-E94E-B21E-8EB82A89502D}" type="slidenum">
              <a:rPr lang="en-US" sz="1300">
                <a:solidFill>
                  <a:srgbClr val="000000"/>
                </a:solidFill>
                <a:latin typeface="Times New Roman" charset="0"/>
              </a:rPr>
              <a:pPr eaLnBrk="1" hangingPunct="1"/>
              <a:t>48</a:t>
            </a:fld>
            <a:endParaRPr lang="en-US" sz="1300">
              <a:solidFill>
                <a:srgbClr val="000000"/>
              </a:solidFill>
              <a:latin typeface="Times New Roman" charset="0"/>
            </a:endParaRPr>
          </a:p>
        </p:txBody>
      </p:sp>
      <p:sp>
        <p:nvSpPr>
          <p:cNvPr id="227331" name="Rectangle 2"/>
          <p:cNvSpPr>
            <a:spLocks noGrp="1" noRot="1" noChangeAspect="1" noChangeArrowheads="1" noTextEdit="1"/>
          </p:cNvSpPr>
          <p:nvPr>
            <p:ph type="sldImg"/>
          </p:nvPr>
        </p:nvSpPr>
        <p:spPr bwMode="auto">
          <a:xfrm>
            <a:off x="1257300" y="719138"/>
            <a:ext cx="4802188" cy="36004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273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Calibri"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eaLnBrk="0" hangingPunct="0">
              <a:defRPr sz="2400">
                <a:solidFill>
                  <a:schemeClr val="tx1"/>
                </a:solidFill>
                <a:latin typeface="Arial" charset="0"/>
                <a:ea typeface="ＭＳ Ｐゴシック" charset="0"/>
                <a:cs typeface="ＭＳ Ｐゴシック" charset="0"/>
              </a:defRPr>
            </a:lvl1pPr>
            <a:lvl2pPr marL="37931725" indent="-37474525" defTabSz="966788"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C387F417-1B86-A34F-A7E3-503D8D72A9D6}" type="slidenum">
              <a:rPr lang="en-US" sz="1300">
                <a:latin typeface="Calibri" charset="0"/>
              </a:rPr>
              <a:pPr eaLnBrk="1" hangingPunct="1"/>
              <a:t>49</a:t>
            </a:fld>
            <a:endParaRPr lang="en-US" sz="1300">
              <a:latin typeface="Calibri" charset="0"/>
            </a:endParaRPr>
          </a:p>
        </p:txBody>
      </p:sp>
      <p:sp>
        <p:nvSpPr>
          <p:cNvPr id="229379" name="Rectangle 7"/>
          <p:cNvSpPr txBox="1">
            <a:spLocks noGrp="1" noChangeArrowheads="1"/>
          </p:cNvSpPr>
          <p:nvPr/>
        </p:nvSpPr>
        <p:spPr bwMode="auto">
          <a:xfrm>
            <a:off x="4143375" y="9120188"/>
            <a:ext cx="3170238"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587" tIns="47794" rIns="95587" bIns="47794" anchor="b"/>
          <a:lstStyle>
            <a:lvl1pPr defTabSz="973138" eaLnBrk="0" hangingPunct="0">
              <a:defRPr sz="2400">
                <a:solidFill>
                  <a:schemeClr val="tx1"/>
                </a:solidFill>
                <a:latin typeface="Arial" charset="0"/>
                <a:ea typeface="ＭＳ Ｐゴシック" charset="0"/>
                <a:cs typeface="ＭＳ Ｐゴシック" charset="0"/>
              </a:defRPr>
            </a:lvl1pPr>
            <a:lvl2pPr marL="37931725" indent="-37474525" defTabSz="973138"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fld id="{BC21922F-12E6-5942-8420-6788547BC931}" type="slidenum">
              <a:rPr lang="en-US" sz="1300">
                <a:latin typeface="Calibri" charset="0"/>
              </a:rPr>
              <a:pPr algn="r" eaLnBrk="1" hangingPunct="1"/>
              <a:t>49</a:t>
            </a:fld>
            <a:endParaRPr lang="en-US" sz="1300">
              <a:latin typeface="Calibri" charset="0"/>
            </a:endParaRPr>
          </a:p>
        </p:txBody>
      </p:sp>
      <p:sp>
        <p:nvSpPr>
          <p:cNvPr id="22938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29381" name="Rectangle 3"/>
          <p:cNvSpPr>
            <a:spLocks noGrp="1" noChangeArrowheads="1"/>
          </p:cNvSpPr>
          <p:nvPr>
            <p:ph type="body" idx="1"/>
          </p:nvPr>
        </p:nvSpPr>
        <p:spPr>
          <a:xfrm>
            <a:off x="974725" y="4559300"/>
            <a:ext cx="5365750" cy="43211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lIns="95587" tIns="47794" rIns="95587" bIns="47794"/>
          <a:lstStyle/>
          <a:p>
            <a:pPr eaLnBrk="1" hangingPunct="1">
              <a:spcBef>
                <a:spcPct val="0"/>
              </a:spcBef>
            </a:pPr>
            <a:endParaRPr lang="en-US">
              <a:latin typeface="Calibri"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560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Calibri" charset="0"/>
            </a:endParaRPr>
          </a:p>
        </p:txBody>
      </p:sp>
      <p:sp>
        <p:nvSpPr>
          <p:cNvPr id="2560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3138" eaLnBrk="0" hangingPunct="0">
              <a:defRPr sz="2400">
                <a:solidFill>
                  <a:schemeClr val="tx1"/>
                </a:solidFill>
                <a:latin typeface="Arial" charset="0"/>
                <a:ea typeface="ＭＳ Ｐゴシック" charset="0"/>
                <a:cs typeface="ＭＳ Ｐゴシック" charset="0"/>
              </a:defRPr>
            </a:lvl1pPr>
            <a:lvl2pPr marL="37931725" indent="-37474525" defTabSz="973138"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47FA3D5F-B7BE-8442-BC1A-2C80D975AE58}" type="slidenum">
              <a:rPr lang="en-US" sz="1300">
                <a:latin typeface="Times New Roman" charset="0"/>
              </a:rPr>
              <a:pPr eaLnBrk="1" hangingPunct="1"/>
              <a:t>50</a:t>
            </a:fld>
            <a:endParaRPr lang="en-US" sz="1300">
              <a:latin typeface="Times New Roman"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4725" eaLnBrk="0" hangingPunct="0">
              <a:defRPr sz="2400">
                <a:solidFill>
                  <a:schemeClr val="tx1"/>
                </a:solidFill>
                <a:latin typeface="Arial" charset="0"/>
                <a:ea typeface="ＭＳ Ｐゴシック" charset="0"/>
                <a:cs typeface="ＭＳ Ｐゴシック" charset="0"/>
              </a:defRPr>
            </a:lvl1pPr>
            <a:lvl2pPr marL="37931725" indent="-37474525" defTabSz="9747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A0B4EB2C-2E1B-564F-A5F9-03D6A9A14A94}" type="slidenum">
              <a:rPr lang="en-US" sz="1300">
                <a:solidFill>
                  <a:srgbClr val="000000"/>
                </a:solidFill>
                <a:latin typeface="Baskerville Old Face" charset="0"/>
              </a:rPr>
              <a:pPr eaLnBrk="1" hangingPunct="1"/>
              <a:t>7</a:t>
            </a:fld>
            <a:endParaRPr lang="en-US" sz="1300">
              <a:solidFill>
                <a:srgbClr val="000000"/>
              </a:solidFill>
              <a:latin typeface="Baskerville Old Face" charset="0"/>
            </a:endParaRPr>
          </a:p>
        </p:txBody>
      </p:sp>
      <p:sp>
        <p:nvSpPr>
          <p:cNvPr id="67587" name="Rectangle 2"/>
          <p:cNvSpPr>
            <a:spLocks noGrp="1" noRot="1" noChangeAspect="1" noChangeArrowheads="1" noTextEdit="1"/>
          </p:cNvSpPr>
          <p:nvPr>
            <p:ph type="sldImg"/>
          </p:nvPr>
        </p:nvSpPr>
        <p:spPr bwMode="auto">
          <a:xfrm>
            <a:off x="1687513" y="720725"/>
            <a:ext cx="3656012" cy="27416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67588" name="Rectangle 3"/>
          <p:cNvSpPr>
            <a:spLocks noGrp="1" noChangeArrowheads="1"/>
          </p:cNvSpPr>
          <p:nvPr>
            <p:ph type="body" idx="1"/>
          </p:nvPr>
        </p:nvSpPr>
        <p:spPr>
          <a:xfrm>
            <a:off x="731838" y="3784600"/>
            <a:ext cx="5851525" cy="43211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atin typeface="Calibri" charset="0"/>
              </a:rPr>
              <a:t>Data must be gathered over a timeline to make informed decisions. We understand that ACT program and solutions are but one component in your many variables that impact education.  For the purpose of our workshop we are going to focus on how our programs and solutions all fit together and can provide a baseline of data.</a:t>
            </a:r>
          </a:p>
          <a:p>
            <a:pPr eaLnBrk="1" hangingPunct="1"/>
            <a:endParaRPr lang="en-US">
              <a:latin typeface="Calibri" charset="0"/>
            </a:endParaRPr>
          </a:p>
          <a:p>
            <a:pPr eaLnBrk="1" hangingPunct="1"/>
            <a:r>
              <a:rPr lang="en-US">
                <a:latin typeface="Calibri" charset="0"/>
              </a:rPr>
              <a:t>A data systems is a collection of data and managing of the data – our system is intuitive – empirically derived – you  may choose to throw other pieces in to the system of evaluating data but ACT solutions provide the baseline.  </a:t>
            </a:r>
          </a:p>
          <a:p>
            <a:pPr eaLnBrk="1" hangingPunct="1"/>
            <a:endParaRPr lang="en-US">
              <a:latin typeface="Calibri" charset="0"/>
            </a:endParaRPr>
          </a:p>
          <a:p>
            <a:pPr eaLnBrk="1" hangingPunct="1"/>
            <a:r>
              <a:rPr lang="en-US" u="sng">
                <a:latin typeface="Calibri" charset="0"/>
              </a:rPr>
              <a:t>Longitudinal Assessment Notes:</a:t>
            </a:r>
          </a:p>
          <a:p>
            <a:pPr eaLnBrk="1" hangingPunct="1"/>
            <a:r>
              <a:rPr lang="en-US">
                <a:solidFill>
                  <a:srgbClr val="000000"/>
                </a:solidFill>
                <a:latin typeface="Calibri" charset="0"/>
              </a:rPr>
              <a:t>Only curriculum-based, research-validated system available </a:t>
            </a:r>
          </a:p>
          <a:p>
            <a:pPr eaLnBrk="1" hangingPunct="1"/>
            <a:r>
              <a:rPr lang="en-US">
                <a:solidFill>
                  <a:srgbClr val="000000"/>
                </a:solidFill>
                <a:latin typeface="Calibri" charset="0"/>
              </a:rPr>
              <a:t>Increases readiness for college or a career</a:t>
            </a:r>
          </a:p>
          <a:p>
            <a:pPr eaLnBrk="1" hangingPunct="1"/>
            <a:r>
              <a:rPr lang="en-US">
                <a:solidFill>
                  <a:srgbClr val="000000"/>
                </a:solidFill>
                <a:latin typeface="Calibri" charset="0"/>
              </a:rPr>
              <a:t>Provides link between scores and skills</a:t>
            </a:r>
          </a:p>
          <a:p>
            <a:pPr eaLnBrk="1" hangingPunct="1"/>
            <a:r>
              <a:rPr lang="en-US">
                <a:solidFill>
                  <a:srgbClr val="000000"/>
                </a:solidFill>
                <a:latin typeface="Calibri" charset="0"/>
              </a:rPr>
              <a:t>Promotes college enrollment, persistence, and success</a:t>
            </a:r>
          </a:p>
          <a:p>
            <a:pPr eaLnBrk="1" hangingPunct="1"/>
            <a:r>
              <a:rPr lang="en-US">
                <a:solidFill>
                  <a:srgbClr val="000000"/>
                </a:solidFill>
                <a:latin typeface="Calibri" charset="0"/>
              </a:rPr>
              <a:t>Built on a common score scale to measure academic progress from grades 8 through postsecondary</a:t>
            </a:r>
          </a:p>
          <a:p>
            <a:pPr eaLnBrk="1" hangingPunct="1"/>
            <a:r>
              <a:rPr lang="en-US">
                <a:solidFill>
                  <a:srgbClr val="000000"/>
                </a:solidFill>
                <a:latin typeface="Calibri" charset="0"/>
              </a:rPr>
              <a:t>Familiarizes students with postsecondary options through common career and educational components</a:t>
            </a:r>
            <a:endParaRPr lang="en-US">
              <a:latin typeface="Calibri" charset="0"/>
            </a:endParaRPr>
          </a:p>
          <a:p>
            <a:pPr eaLnBrk="1" hangingPunct="1"/>
            <a:endParaRPr lang="en-US" u="sng">
              <a:latin typeface="Calibri" charset="0"/>
            </a:endParaRPr>
          </a:p>
          <a:p>
            <a:pPr eaLnBrk="1" hangingPunct="1"/>
            <a:r>
              <a:rPr lang="en-US" u="sng">
                <a:latin typeface="Calibri" charset="0"/>
              </a:rPr>
              <a:t>WorkKeys</a:t>
            </a:r>
          </a:p>
          <a:p>
            <a:pPr eaLnBrk="1" hangingPunct="1"/>
            <a:r>
              <a:rPr lang="en-US">
                <a:latin typeface="Calibri" charset="0"/>
              </a:rPr>
              <a:t>WorkKeys® is a job skills assessment system that helps employers select, hire, train, develop, and retain a high-performance workforce.</a:t>
            </a:r>
            <a:r>
              <a:rPr lang="en-US">
                <a:solidFill>
                  <a:srgbClr val="000000"/>
                </a:solidFill>
                <a:latin typeface="Calibri" charset="0"/>
              </a:rPr>
              <a:t>readiness</a:t>
            </a:r>
            <a:endParaRPr lang="en-US">
              <a:latin typeface="Calibri" charset="0"/>
            </a:endParaRPr>
          </a:p>
          <a:p>
            <a:pPr eaLnBrk="1" hangingPunct="1"/>
            <a:endParaRPr lang="en-US">
              <a:latin typeface="Calibri" charset="0"/>
            </a:endParaRPr>
          </a:p>
          <a:p>
            <a:pPr eaLnBrk="1" hangingPunct="1"/>
            <a:endParaRPr lang="en-US">
              <a:latin typeface="Calibri" charset="0"/>
            </a:endParaRPr>
          </a:p>
          <a:p>
            <a:pPr eaLnBrk="1" hangingPunct="1"/>
            <a:endParaRPr lang="en-US">
              <a:latin typeface="Calibri"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580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Calibri" charset="0"/>
            </a:endParaRPr>
          </a:p>
        </p:txBody>
      </p:sp>
      <p:sp>
        <p:nvSpPr>
          <p:cNvPr id="2580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3138" eaLnBrk="0" hangingPunct="0">
              <a:defRPr sz="2400">
                <a:solidFill>
                  <a:schemeClr val="tx1"/>
                </a:solidFill>
                <a:latin typeface="Arial" charset="0"/>
                <a:ea typeface="ＭＳ Ｐゴシック" charset="0"/>
                <a:cs typeface="ＭＳ Ｐゴシック" charset="0"/>
              </a:defRPr>
            </a:lvl1pPr>
            <a:lvl2pPr marL="37931725" indent="-37474525" defTabSz="973138"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87330521-EF64-A749-80E6-2C7BE1C1C2FF}" type="slidenum">
              <a:rPr lang="en-US" sz="1300">
                <a:latin typeface="Times New Roman" charset="0"/>
              </a:rPr>
              <a:pPr eaLnBrk="1" hangingPunct="1"/>
              <a:t>51</a:t>
            </a:fld>
            <a:endParaRPr lang="en-US" sz="1300">
              <a:latin typeface="Times New Roman"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9963" eaLnBrk="0" hangingPunct="0">
              <a:defRPr sz="2400">
                <a:solidFill>
                  <a:schemeClr val="tx1"/>
                </a:solidFill>
                <a:latin typeface="Arial" charset="0"/>
                <a:ea typeface="ＭＳ Ｐゴシック" charset="0"/>
                <a:cs typeface="ＭＳ Ｐゴシック" charset="0"/>
              </a:defRPr>
            </a:lvl1pPr>
            <a:lvl2pPr marL="37931725" indent="-37474525" defTabSz="969963"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01C63096-1B0F-7940-9CB0-0AB4FAACCF93}" type="slidenum">
              <a:rPr lang="en-US" sz="1300">
                <a:solidFill>
                  <a:srgbClr val="000000"/>
                </a:solidFill>
                <a:latin typeface="Times New Roman" charset="0"/>
              </a:rPr>
              <a:pPr eaLnBrk="1" hangingPunct="1"/>
              <a:t>8</a:t>
            </a:fld>
            <a:endParaRPr lang="en-US" sz="1300">
              <a:solidFill>
                <a:srgbClr val="000000"/>
              </a:solidFill>
              <a:latin typeface="Times New Roman" charset="0"/>
            </a:endParaRPr>
          </a:p>
        </p:txBody>
      </p:sp>
      <p:sp>
        <p:nvSpPr>
          <p:cNvPr id="6963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696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atin typeface="Calibri" charset="0"/>
              </a:rPr>
              <a:t>This slide supports ACT</a:t>
            </a:r>
            <a:r>
              <a:rPr lang="ja-JP" altLang="en-US">
                <a:latin typeface="Calibri" charset="0"/>
              </a:rPr>
              <a:t>’</a:t>
            </a:r>
            <a:r>
              <a:rPr lang="en-US">
                <a:latin typeface="Calibri" charset="0"/>
              </a:rPr>
              <a:t>s definition of College and Career Readiness that is inclusive of our standards and benchmarks.  </a:t>
            </a:r>
          </a:p>
          <a:p>
            <a:pPr eaLnBrk="1" hangingPunct="1"/>
            <a:endParaRPr lang="en-US">
              <a:latin typeface="Calibri" charset="0"/>
            </a:endParaRPr>
          </a:p>
          <a:p>
            <a:pPr eaLnBrk="1" hangingPunct="1"/>
            <a:r>
              <a:rPr lang="en-US">
                <a:latin typeface="Calibri" charset="0"/>
              </a:rPr>
              <a:t>College and career readiness, defined through ACT research, is the level of preparation a student needs to be ready to enroll and succeed in—without remediation—a first-year, credit-bearing course at two- or four-year institutions or in trade or technical schools. ACT research also demonstrated that the level of knowledge and skills needed for workforce training programs after high school is comparable to that needed for college readiness. This convergence in the skills and knowledge that all students need to learn by the end of high school to be ready to succeed in college or career provides a common expectation for K-12 education, which is a first for our nation.</a:t>
            </a:r>
          </a:p>
          <a:p>
            <a:pPr eaLnBrk="1" hangingPunct="1"/>
            <a:endParaRPr lang="en-US">
              <a:latin typeface="Calibri" charset="0"/>
            </a:endParaRPr>
          </a:p>
          <a:p>
            <a:pPr eaLnBrk="1" hangingPunct="1"/>
            <a:r>
              <a:rPr lang="en-US">
                <a:latin typeface="Calibri" charset="0"/>
              </a:rPr>
              <a:t>The Common Core State Standards in English language arts and mathematics are based on this definition of college and career readiness.</a:t>
            </a:r>
          </a:p>
          <a:p>
            <a:pPr eaLnBrk="1" hangingPunct="1"/>
            <a:endParaRPr lang="en-US">
              <a:latin typeface="Calibri" charset="0"/>
            </a:endParaRPr>
          </a:p>
          <a:p>
            <a:pPr eaLnBrk="1" hangingPunct="1"/>
            <a:r>
              <a:rPr lang="en-US">
                <a:latin typeface="Calibri" charset="0"/>
              </a:rPr>
              <a:t>ACT examined the international competitiveness of college and career ready standards in the policy research report, Affirming the Goal: Is College and Career Readiness an Internationally Competitive Standard? In this study, ACT performed a linking analysis to identify the PISA scores in reading and mathematics that are equivalent to the college and career readiness benchmark scores on PLAN®, ACT's tenth-grade college and career readiness assessment. These benchmark scores represent being on target for readiness.</a:t>
            </a:r>
          </a:p>
          <a:p>
            <a:pPr eaLnBrk="1" hangingPunct="1"/>
            <a:endParaRPr lang="en-US">
              <a:latin typeface="Calibri" charset="0"/>
            </a:endParaRPr>
          </a:p>
          <a:p>
            <a:pPr eaLnBrk="1" hangingPunct="1"/>
            <a:r>
              <a:rPr lang="en-US">
                <a:latin typeface="Calibri" charset="0"/>
              </a:rPr>
              <a:t>The linking analysis affirms that the performance standards of college and career readiness—and therefore the new Common Core State Standards—are competitive with the highest performing nations in the world. In fact, the average scores of only four countries were significantly higher than the benchmark scores in reading and in mathematics. Because the benchmark scores fell well within the average scores of the highest performing countries, college and career readiness is the right goal for US education.</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Arial" charset="0"/>
                <a:ea typeface="ＭＳ Ｐゴシック" charset="0"/>
                <a:cs typeface="ＭＳ Ｐゴシック" charset="0"/>
              </a:defRPr>
            </a:lvl1pPr>
            <a:lvl2pPr marL="37931725" indent="-37474525" defTabSz="965200"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4FC1022C-AAEC-3E49-9F5F-9A01E6893665}" type="slidenum">
              <a:rPr lang="en-US" sz="1300"/>
              <a:pPr eaLnBrk="1" hangingPunct="1"/>
              <a:t>15</a:t>
            </a:fld>
            <a:endParaRPr lang="en-US" sz="1300"/>
          </a:p>
        </p:txBody>
      </p:sp>
      <p:sp>
        <p:nvSpPr>
          <p:cNvPr id="76803" name="Rectangle 2"/>
          <p:cNvSpPr>
            <a:spLocks noGrp="1" noRot="1" noChangeAspect="1" noChangeArrowheads="1" noTextEdit="1"/>
          </p:cNvSpPr>
          <p:nvPr>
            <p:ph type="sldImg"/>
          </p:nvPr>
        </p:nvSpPr>
        <p:spPr bwMode="auto">
          <a:xfrm>
            <a:off x="1258888" y="720725"/>
            <a:ext cx="4800600" cy="36004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76804" name="Rectangle 3"/>
          <p:cNvSpPr>
            <a:spLocks noGrp="1" noChangeArrowheads="1"/>
          </p:cNvSpPr>
          <p:nvPr>
            <p:ph type="body" idx="1"/>
          </p:nvPr>
        </p:nvSpPr>
        <p:spPr>
          <a:xfrm>
            <a:off x="976313" y="4560888"/>
            <a:ext cx="5362575" cy="43211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a:latin typeface="Calibri" charset="0"/>
              </a:rPr>
              <a:t>Slide Information</a:t>
            </a:r>
          </a:p>
          <a:p>
            <a:pPr eaLnBrk="1" hangingPunct="1"/>
            <a:r>
              <a:rPr lang="en-US">
                <a:latin typeface="Calibri" charset="0"/>
              </a:rPr>
              <a:t>These assessment work together to respond to the needs of students, teachers, and school administrators in concrete and effective ways. </a:t>
            </a:r>
          </a:p>
          <a:p>
            <a:pPr eaLnBrk="1" hangingPunct="1"/>
            <a:r>
              <a:rPr lang="en-US">
                <a:latin typeface="Calibri" charset="0"/>
              </a:rPr>
              <a:t>They provide a longitudinal, systematic approach to educational and career planning, assessment, instructional support, and evaluation. The system focuses on the integrated, higher-order thinking skills students develop in grades K-12 that are important for success both during and after high school. Each test in the ACT College Readiness system builds on each other. The first test college readiness assessment is  EXPLORE. The highest possible score on EXPLORE is a 25. The next is PLAN on which a student can score is 32.  And the highest possible score on the ACT is 36. </a:t>
            </a:r>
          </a:p>
          <a:p>
            <a:pPr eaLnBrk="1" hangingPunct="1"/>
            <a:endParaRPr lang="en-US">
              <a:latin typeface="Calibri" charset="0"/>
            </a:endParaRPr>
          </a:p>
          <a:p>
            <a:pPr eaLnBrk="1" hangingPunct="1"/>
            <a:r>
              <a:rPr lang="en-US">
                <a:latin typeface="Calibri" charset="0"/>
              </a:rPr>
              <a:t>For a student who scores an 18 on EXPLORE, if he/she had taken the PLAN on the same day, could expect to make that same score of an 18. The reason for this is that, as we discussed earlier, each test assesses the same subject areas with the content increasing in skill level with each test. So if a student has mastered the skills needed to score an 18 on EXPLORE, he should have those same skills when taking the PLAN on the same day. Our hope, and what we all work for, is that as a student takes more courses between the time he takes the EXPLORE, PLAN and ACT, that he will have gain more skills and will be able to score higher on each test. </a:t>
            </a:r>
          </a:p>
          <a:p>
            <a:pPr eaLnBrk="1" hangingPunct="1"/>
            <a:endParaRPr lang="en-US">
              <a:latin typeface="Calibri" charset="0"/>
            </a:endParaRPr>
          </a:p>
          <a:p>
            <a:pPr eaLnBrk="1" hangingPunct="1"/>
            <a:endParaRPr lang="en-US">
              <a:latin typeface="Calibri"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Arial" charset="0"/>
                <a:ea typeface="ＭＳ Ｐゴシック" charset="0"/>
                <a:cs typeface="ＭＳ Ｐゴシック" charset="0"/>
              </a:defRPr>
            </a:lvl1pPr>
            <a:lvl2pPr marL="37931725" indent="-37474525" defTabSz="965200"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C0B15DCA-36BE-2E4B-97AA-03E37A552034}" type="slidenum">
              <a:rPr lang="en-US" sz="1300">
                <a:solidFill>
                  <a:srgbClr val="000000"/>
                </a:solidFill>
              </a:rPr>
              <a:pPr eaLnBrk="1" hangingPunct="1"/>
              <a:t>16</a:t>
            </a:fld>
            <a:endParaRPr lang="en-US" sz="1300">
              <a:solidFill>
                <a:srgbClr val="000000"/>
              </a:solidFill>
            </a:endParaRPr>
          </a:p>
        </p:txBody>
      </p:sp>
      <p:sp>
        <p:nvSpPr>
          <p:cNvPr id="8294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829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atin typeface="Calibri" charset="0"/>
              </a:rPr>
              <a:t>Introduction to plan video can be played</a:t>
            </a:r>
          </a:p>
          <a:p>
            <a:pPr eaLnBrk="1" hangingPunct="1"/>
            <a:endParaRPr lang="en-US">
              <a:latin typeface="Calibri" charset="0"/>
            </a:endParaRPr>
          </a:p>
          <a:p>
            <a:pPr eaLnBrk="1" hangingPunct="1"/>
            <a:r>
              <a:rPr lang="en-US">
                <a:latin typeface="Calibri" charset="0"/>
              </a:rPr>
              <a:t>http://act.org/plan/downloads.html</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Arial" charset="0"/>
                <a:ea typeface="ＭＳ Ｐゴシック" charset="0"/>
                <a:cs typeface="ＭＳ Ｐゴシック" charset="0"/>
              </a:defRPr>
            </a:lvl1pPr>
            <a:lvl2pPr marL="37931725" indent="-37474525" defTabSz="965200"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AFD9C4B6-FE79-D54C-B77E-EFFD96D8FFA5}" type="slidenum">
              <a:rPr lang="en-US" sz="1300">
                <a:solidFill>
                  <a:srgbClr val="000000"/>
                </a:solidFill>
              </a:rPr>
              <a:pPr eaLnBrk="1" hangingPunct="1"/>
              <a:t>17</a:t>
            </a:fld>
            <a:endParaRPr lang="en-US" sz="1300">
              <a:solidFill>
                <a:srgbClr val="000000"/>
              </a:solidFill>
            </a:endParaRPr>
          </a:p>
        </p:txBody>
      </p:sp>
      <p:sp>
        <p:nvSpPr>
          <p:cNvPr id="84995" name="Rectangle 2"/>
          <p:cNvSpPr>
            <a:spLocks noGrp="1" noRot="1" noChangeAspect="1" noChangeArrowheads="1" noTextEdit="1"/>
          </p:cNvSpPr>
          <p:nvPr>
            <p:ph type="sldImg"/>
          </p:nvPr>
        </p:nvSpPr>
        <p:spPr bwMode="auto">
          <a:xfrm>
            <a:off x="1257300" y="719138"/>
            <a:ext cx="4800600" cy="36004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84996" name="Rectangle 3"/>
          <p:cNvSpPr>
            <a:spLocks noGrp="1" noChangeArrowheads="1"/>
          </p:cNvSpPr>
          <p:nvPr>
            <p:ph type="body" idx="1"/>
          </p:nvPr>
        </p:nvSpPr>
        <p:spPr>
          <a:xfrm>
            <a:off x="731838" y="4560888"/>
            <a:ext cx="5851525" cy="43211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atin typeface="Calibri" charset="0"/>
              </a:rPr>
              <a:t>PLAN in grade 10 serves as the midpoint measure of academic progress in the series of longitudinal assessments that constitute a component of the ACT College Readiness System. The longitudinal assessments also include EXPLORE® (grades 8 and 9) and the ACT® test (grades 11 and 12). All three programs share the same score scale, enabling educators to seamlessly document student progress in grades 8 through 12. PLAN is a powerful predictor</a:t>
            </a:r>
          </a:p>
          <a:p>
            <a:pPr eaLnBrk="1" hangingPunct="1"/>
            <a:r>
              <a:rPr lang="en-US">
                <a:latin typeface="Calibri" charset="0"/>
              </a:rPr>
              <a:t>of success on the ACT, an early indicator of college readiness, and a tool to help students explore careers that match their interests. Learn more at </a:t>
            </a:r>
            <a:r>
              <a:rPr lang="en-US">
                <a:latin typeface="Calibri" charset="0"/>
                <a:hlinkClick r:id="rId3"/>
              </a:rPr>
              <a:t>www.act.org/plan</a:t>
            </a:r>
            <a:r>
              <a:rPr lang="en-US">
                <a:latin typeface="Calibri" charset="0"/>
              </a:rPr>
              <a:t>.</a:t>
            </a:r>
          </a:p>
          <a:p>
            <a:pPr eaLnBrk="1" hangingPunct="1"/>
            <a:r>
              <a:rPr lang="en-US">
                <a:latin typeface="Calibri" charset="0"/>
              </a:rPr>
              <a:t>Key Educational and Career Planning Components</a:t>
            </a:r>
          </a:p>
          <a:p>
            <a:pPr eaLnBrk="1" hangingPunct="1"/>
            <a:r>
              <a:rPr lang="en-US">
                <a:latin typeface="Calibri" charset="0"/>
              </a:rPr>
              <a:t>Approximately 65–75 minutes</a:t>
            </a:r>
          </a:p>
          <a:p>
            <a:pPr eaLnBrk="1" hangingPunct="1"/>
            <a:r>
              <a:rPr lang="en-US">
                <a:latin typeface="Calibri" charset="0"/>
              </a:rPr>
              <a:t>• Needs Assessment—collects information about students</a:t>
            </a:r>
            <a:r>
              <a:rPr lang="ja-JP" altLang="en-US">
                <a:latin typeface="Calibri" charset="0"/>
              </a:rPr>
              <a:t>’</a:t>
            </a:r>
            <a:r>
              <a:rPr lang="en-US">
                <a:latin typeface="Calibri" charset="0"/>
              </a:rPr>
              <a:t> perceived needs.</a:t>
            </a:r>
          </a:p>
          <a:p>
            <a:pPr eaLnBrk="1" hangingPunct="1"/>
            <a:r>
              <a:rPr lang="en-US">
                <a:latin typeface="Calibri" charset="0"/>
              </a:rPr>
              <a:t>• High School Course/Grade Information—helps evaluate course-taking patterns in light of recommended core courses.</a:t>
            </a:r>
          </a:p>
          <a:p>
            <a:pPr eaLnBrk="1" hangingPunct="1"/>
            <a:r>
              <a:rPr lang="en-US">
                <a:latin typeface="Calibri" charset="0"/>
              </a:rPr>
              <a:t>• UNIACT Interest Inventory—helps students explore personally relevant career options.</a:t>
            </a:r>
          </a:p>
          <a:p>
            <a:pPr eaLnBrk="1" hangingPunct="1"/>
            <a:r>
              <a:rPr lang="en-US">
                <a:latin typeface="Calibri" charset="0"/>
              </a:rPr>
              <a:t>• Educational Opportunity Service (EOS)—provides relevant college and scholarship information based on PLAN information.</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spect="1" noChangeArrowheads="1" noTextEdit="1"/>
          </p:cNvSpPr>
          <p:nvPr>
            <p:ph type="sldImg"/>
          </p:nvPr>
        </p:nvSpPr>
        <p:spPr bwMode="auto">
          <a:xfrm>
            <a:off x="601663" y="239713"/>
            <a:ext cx="1497012" cy="112236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06499" name="Rectangle 3"/>
          <p:cNvSpPr>
            <a:spLocks noGrp="1" noChangeArrowheads="1"/>
          </p:cNvSpPr>
          <p:nvPr>
            <p:ph type="body" idx="1"/>
          </p:nvPr>
        </p:nvSpPr>
        <p:spPr>
          <a:xfrm>
            <a:off x="357188" y="1600200"/>
            <a:ext cx="6581775" cy="77612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txBox="1">
            <a:spLocks noGrp="1" noChangeArrowheads="1"/>
          </p:cNvSpPr>
          <p:nvPr/>
        </p:nvSpPr>
        <p:spPr bwMode="auto">
          <a:xfrm>
            <a:off x="4146550" y="9120188"/>
            <a:ext cx="3168650"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589" tIns="48794" rIns="97589" bIns="48794" anchor="b"/>
          <a:lstStyle>
            <a:lvl1pPr defTabSz="933450" eaLnBrk="0" hangingPunct="0">
              <a:defRPr sz="2400">
                <a:solidFill>
                  <a:schemeClr val="tx1"/>
                </a:solidFill>
                <a:latin typeface="Arial" charset="0"/>
                <a:ea typeface="ＭＳ Ｐゴシック" charset="0"/>
                <a:cs typeface="ＭＳ Ｐゴシック" charset="0"/>
              </a:defRPr>
            </a:lvl1pPr>
            <a:lvl2pPr marL="37931725" indent="-37474525" defTabSz="933450"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fld id="{774468AA-B668-8B43-BA5F-44DE1FB2D194}" type="slidenum">
              <a:rPr lang="en-US" sz="1300">
                <a:solidFill>
                  <a:srgbClr val="000000"/>
                </a:solidFill>
                <a:latin typeface="Times New Roman" charset="0"/>
              </a:rPr>
              <a:pPr algn="r" eaLnBrk="1" hangingPunct="1"/>
              <a:t>19</a:t>
            </a:fld>
            <a:endParaRPr lang="en-US" sz="1300">
              <a:solidFill>
                <a:srgbClr val="000000"/>
              </a:solidFill>
              <a:latin typeface="Times New Roman" charset="0"/>
            </a:endParaRPr>
          </a:p>
        </p:txBody>
      </p:sp>
      <p:sp>
        <p:nvSpPr>
          <p:cNvPr id="10854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085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atin typeface="Calibri" charset="0"/>
              </a:rPr>
              <a:t>Student identification information, needs, and plans and background information shown on the Student Score Report are collected on the PLAN answer folder using the booklet </a:t>
            </a:r>
            <a:r>
              <a:rPr lang="ja-JP" altLang="en-US">
                <a:latin typeface="Calibri" charset="0"/>
              </a:rPr>
              <a:t>“</a:t>
            </a:r>
            <a:r>
              <a:rPr lang="en-US" i="1">
                <a:latin typeface="Calibri" charset="0"/>
              </a:rPr>
              <a:t>Instructions for Completing Your Answer Folder</a:t>
            </a:r>
            <a:r>
              <a:rPr lang="en-US">
                <a:latin typeface="Calibri" charset="0"/>
              </a:rPr>
              <a:t>.</a:t>
            </a:r>
            <a:r>
              <a:rPr lang="ja-JP" altLang="en-US">
                <a:latin typeface="Calibri" charset="0"/>
              </a:rPr>
              <a:t>”</a:t>
            </a:r>
            <a:r>
              <a:rPr lang="en-US">
                <a:latin typeface="Calibri" charset="0"/>
              </a:rPr>
              <a:t>  Students who complete the PLAN tests receive four scores, two subscores in English, two subscores in Mathematics, and a Composite score.</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0404264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68136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066349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625600" y="274638"/>
            <a:ext cx="70612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1651000" y="1600200"/>
            <a:ext cx="7035800" cy="4957763"/>
          </a:xfrm>
        </p:spPr>
        <p:txBody>
          <a:bodyPr/>
          <a:lstStyle/>
          <a:p>
            <a:pPr lvl="0"/>
            <a:endParaRPr lang="en-US" noProof="0" smtClean="0"/>
          </a:p>
        </p:txBody>
      </p:sp>
    </p:spTree>
    <p:extLst>
      <p:ext uri="{BB962C8B-B14F-4D97-AF65-F5344CB8AC3E}">
        <p14:creationId xmlns:p14="http://schemas.microsoft.com/office/powerpoint/2010/main" val="41643241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845391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44802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7578395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977832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039058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0452291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527587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527683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91974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7889614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198790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646932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dirty="0" smtClean="0"/>
          </a:p>
        </p:txBody>
      </p:sp>
    </p:spTree>
    <p:extLst>
      <p:ext uri="{BB962C8B-B14F-4D97-AF65-F5344CB8AC3E}">
        <p14:creationId xmlns:p14="http://schemas.microsoft.com/office/powerpoint/2010/main" val="230966926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44668631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841916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48622946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4838510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52091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84686915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5128463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977681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0698315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5413116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2784525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1490703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FF4D00C-AC2D-A34D-ABCB-2F581EB20BDA}" type="datetime1">
              <a:rPr lang="en-US" smtClean="0"/>
              <a:pPr/>
              <a:t>2/4/13</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2D1844F0-605C-C94B-8576-4637833FFABE}" type="slidenum">
              <a:rPr lang="en-US" smtClean="0"/>
              <a:pPr/>
              <a:t>‹#›</a:t>
            </a:fld>
            <a:endParaRPr lang="en-US"/>
          </a:p>
        </p:txBody>
      </p:sp>
    </p:spTree>
    <p:extLst>
      <p:ext uri="{BB962C8B-B14F-4D97-AF65-F5344CB8AC3E}">
        <p14:creationId xmlns:p14="http://schemas.microsoft.com/office/powerpoint/2010/main" val="344096855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8B1FC0-57D5-3D4B-8D45-842B392C7C44}" type="datetime1">
              <a:rPr lang="en-US" smtClean="0"/>
              <a:pPr/>
              <a:t>2/4/13</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5D699B48-A914-7A4A-ACB6-0DF222BACDFE}" type="slidenum">
              <a:rPr lang="en-US" smtClean="0"/>
              <a:pPr/>
              <a:t>‹#›</a:t>
            </a:fld>
            <a:endParaRPr lang="en-US"/>
          </a:p>
        </p:txBody>
      </p:sp>
    </p:spTree>
    <p:extLst>
      <p:ext uri="{BB962C8B-B14F-4D97-AF65-F5344CB8AC3E}">
        <p14:creationId xmlns:p14="http://schemas.microsoft.com/office/powerpoint/2010/main" val="6879314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32258BF-EE2C-374E-A067-FF18616C1F97}" type="datetime1">
              <a:rPr lang="en-US" smtClean="0"/>
              <a:pPr/>
              <a:t>2/4/13</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E27CD73F-F768-EB4A-B5D4-2A283F0631A5}" type="slidenum">
              <a:rPr lang="en-US" smtClean="0"/>
              <a:pPr/>
              <a:t>‹#›</a:t>
            </a:fld>
            <a:endParaRPr lang="en-US"/>
          </a:p>
        </p:txBody>
      </p:sp>
    </p:spTree>
    <p:extLst>
      <p:ext uri="{BB962C8B-B14F-4D97-AF65-F5344CB8AC3E}">
        <p14:creationId xmlns:p14="http://schemas.microsoft.com/office/powerpoint/2010/main" val="261014986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37018F5-89AD-5C44-AA9F-AA0D8550CD00}" type="datetime1">
              <a:rPr lang="en-US" smtClean="0"/>
              <a:pPr/>
              <a:t>2/4/13</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6719A258-2E82-EC48-94EB-0D8671F02E42}" type="slidenum">
              <a:rPr lang="en-US" smtClean="0"/>
              <a:pPr/>
              <a:t>‹#›</a:t>
            </a:fld>
            <a:endParaRPr lang="en-US"/>
          </a:p>
        </p:txBody>
      </p:sp>
    </p:spTree>
    <p:extLst>
      <p:ext uri="{BB962C8B-B14F-4D97-AF65-F5344CB8AC3E}">
        <p14:creationId xmlns:p14="http://schemas.microsoft.com/office/powerpoint/2010/main" val="11523630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0500312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171EA29-7C38-E840-A3C2-3CDB1FCFA26B}" type="datetime1">
              <a:rPr lang="en-US" smtClean="0"/>
              <a:pPr/>
              <a:t>2/4/13</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fld id="{70254585-ED97-1A44-8921-AF41EB2D760B}" type="slidenum">
              <a:rPr lang="en-US" smtClean="0"/>
              <a:pPr/>
              <a:t>‹#›</a:t>
            </a:fld>
            <a:endParaRPr lang="en-US"/>
          </a:p>
        </p:txBody>
      </p:sp>
    </p:spTree>
    <p:extLst>
      <p:ext uri="{BB962C8B-B14F-4D97-AF65-F5344CB8AC3E}">
        <p14:creationId xmlns:p14="http://schemas.microsoft.com/office/powerpoint/2010/main" val="198371871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1C48C26-BC0B-9B4B-ADFE-EDDAD7F09D46}" type="datetime1">
              <a:rPr lang="en-US" smtClean="0"/>
              <a:pPr/>
              <a:t>2/4/13</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fld id="{FB89C8F8-0B28-E249-A98D-0EE14AD82491}" type="slidenum">
              <a:rPr lang="en-US" smtClean="0"/>
              <a:pPr/>
              <a:t>‹#›</a:t>
            </a:fld>
            <a:endParaRPr lang="en-US"/>
          </a:p>
        </p:txBody>
      </p:sp>
    </p:spTree>
    <p:extLst>
      <p:ext uri="{BB962C8B-B14F-4D97-AF65-F5344CB8AC3E}">
        <p14:creationId xmlns:p14="http://schemas.microsoft.com/office/powerpoint/2010/main" val="40910934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8330694-3B69-714C-8C21-BB5F3D7FA09F}" type="datetime1">
              <a:rPr lang="en-US" smtClean="0"/>
              <a:pPr/>
              <a:t>2/4/13</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fld id="{2F6CF04A-9E3B-D445-BD2E-5923DEA39B77}" type="slidenum">
              <a:rPr lang="en-US" smtClean="0"/>
              <a:pPr/>
              <a:t>‹#›</a:t>
            </a:fld>
            <a:endParaRPr lang="en-US"/>
          </a:p>
        </p:txBody>
      </p:sp>
    </p:spTree>
    <p:extLst>
      <p:ext uri="{BB962C8B-B14F-4D97-AF65-F5344CB8AC3E}">
        <p14:creationId xmlns:p14="http://schemas.microsoft.com/office/powerpoint/2010/main" val="365708160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6DD5829-D8B2-EF48-98D6-8099E77D583A}" type="datetime1">
              <a:rPr lang="en-US" smtClean="0"/>
              <a:pPr/>
              <a:t>2/4/13</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E50F49C8-CAE5-2B44-87E5-2FBFC3E37A22}" type="slidenum">
              <a:rPr lang="en-US" smtClean="0"/>
              <a:pPr/>
              <a:t>‹#›</a:t>
            </a:fld>
            <a:endParaRPr lang="en-US"/>
          </a:p>
        </p:txBody>
      </p:sp>
    </p:spTree>
    <p:extLst>
      <p:ext uri="{BB962C8B-B14F-4D97-AF65-F5344CB8AC3E}">
        <p14:creationId xmlns:p14="http://schemas.microsoft.com/office/powerpoint/2010/main" val="160189427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4498D0E-5037-AB44-AD94-3828276026F2}" type="datetime1">
              <a:rPr lang="en-US" smtClean="0"/>
              <a:pPr/>
              <a:t>2/4/13</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75B46BAC-CA11-1044-9D4B-68CB6026299E}" type="slidenum">
              <a:rPr lang="en-US" smtClean="0"/>
              <a:pPr/>
              <a:t>‹#›</a:t>
            </a:fld>
            <a:endParaRPr lang="en-US"/>
          </a:p>
        </p:txBody>
      </p:sp>
    </p:spTree>
    <p:extLst>
      <p:ext uri="{BB962C8B-B14F-4D97-AF65-F5344CB8AC3E}">
        <p14:creationId xmlns:p14="http://schemas.microsoft.com/office/powerpoint/2010/main" val="342903326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142E0BE-91C9-E346-AEEB-B6F0897847EC}" type="datetime1">
              <a:rPr lang="en-US" smtClean="0"/>
              <a:pPr/>
              <a:t>2/4/13</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A878DACF-C9AD-7249-8493-F2735EA5FFA4}" type="slidenum">
              <a:rPr lang="en-US" smtClean="0"/>
              <a:pPr/>
              <a:t>‹#›</a:t>
            </a:fld>
            <a:endParaRPr lang="en-US"/>
          </a:p>
        </p:txBody>
      </p:sp>
    </p:spTree>
    <p:extLst>
      <p:ext uri="{BB962C8B-B14F-4D97-AF65-F5344CB8AC3E}">
        <p14:creationId xmlns:p14="http://schemas.microsoft.com/office/powerpoint/2010/main" val="289708894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D7E4D15-121C-AE44-83CB-35ED11A9CF4F}" type="datetime1">
              <a:rPr lang="en-US" smtClean="0"/>
              <a:pPr/>
              <a:t>2/4/13</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0394EC09-91A1-AD4E-A9DC-76771E406A84}" type="slidenum">
              <a:rPr lang="en-US" smtClean="0"/>
              <a:pPr/>
              <a:t>‹#›</a:t>
            </a:fld>
            <a:endParaRPr lang="en-US"/>
          </a:p>
        </p:txBody>
      </p:sp>
    </p:spTree>
    <p:extLst>
      <p:ext uri="{BB962C8B-B14F-4D97-AF65-F5344CB8AC3E}">
        <p14:creationId xmlns:p14="http://schemas.microsoft.com/office/powerpoint/2010/main" val="16705799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854664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410544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176349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0145268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18002613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eg"/><Relationship Id="rId15"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theme" Target="../theme/theme2.xml"/><Relationship Id="rId14" Type="http://schemas.openxmlformats.org/officeDocument/2006/relationships/image" Target="../media/image2.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5.xml"/><Relationship Id="rId12" Type="http://schemas.openxmlformats.org/officeDocument/2006/relationships/theme" Target="../theme/theme3.xml"/><Relationship Id="rId13" Type="http://schemas.openxmlformats.org/officeDocument/2006/relationships/image" Target="../media/image1.jpeg"/><Relationship Id="rId14" Type="http://schemas.openxmlformats.org/officeDocument/2006/relationships/image" Target="../media/image2.png"/><Relationship Id="rId1" Type="http://schemas.openxmlformats.org/officeDocument/2006/relationships/slideLayout" Target="../slideLayouts/slideLayout25.xml"/><Relationship Id="rId2" Type="http://schemas.openxmlformats.org/officeDocument/2006/relationships/slideLayout" Target="../slideLayouts/slideLayout26.xml"/><Relationship Id="rId3" Type="http://schemas.openxmlformats.org/officeDocument/2006/relationships/slideLayout" Target="../slideLayouts/slideLayout27.xml"/><Relationship Id="rId4" Type="http://schemas.openxmlformats.org/officeDocument/2006/relationships/slideLayout" Target="../slideLayouts/slideLayout28.xml"/><Relationship Id="rId5" Type="http://schemas.openxmlformats.org/officeDocument/2006/relationships/slideLayout" Target="../slideLayouts/slideLayout29.xml"/><Relationship Id="rId6" Type="http://schemas.openxmlformats.org/officeDocument/2006/relationships/slideLayout" Target="../slideLayouts/slideLayout30.xml"/><Relationship Id="rId7" Type="http://schemas.openxmlformats.org/officeDocument/2006/relationships/slideLayout" Target="../slideLayouts/slideLayout31.xml"/><Relationship Id="rId8" Type="http://schemas.openxmlformats.org/officeDocument/2006/relationships/slideLayout" Target="../slideLayouts/slideLayout32.xml"/><Relationship Id="rId9" Type="http://schemas.openxmlformats.org/officeDocument/2006/relationships/slideLayout" Target="../slideLayouts/slideLayout33.xml"/><Relationship Id="rId10" Type="http://schemas.openxmlformats.org/officeDocument/2006/relationships/slideLayout" Target="../slideLayouts/slideLayout34.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6.xml"/><Relationship Id="rId12" Type="http://schemas.openxmlformats.org/officeDocument/2006/relationships/theme" Target="../theme/theme4.xml"/><Relationship Id="rId1" Type="http://schemas.openxmlformats.org/officeDocument/2006/relationships/slideLayout" Target="../slideLayouts/slideLayout36.xml"/><Relationship Id="rId2" Type="http://schemas.openxmlformats.org/officeDocument/2006/relationships/slideLayout" Target="../slideLayouts/slideLayout37.xml"/><Relationship Id="rId3" Type="http://schemas.openxmlformats.org/officeDocument/2006/relationships/slideLayout" Target="../slideLayouts/slideLayout38.xml"/><Relationship Id="rId4" Type="http://schemas.openxmlformats.org/officeDocument/2006/relationships/slideLayout" Target="../slideLayouts/slideLayout39.xml"/><Relationship Id="rId5" Type="http://schemas.openxmlformats.org/officeDocument/2006/relationships/slideLayout" Target="../slideLayouts/slideLayout40.xml"/><Relationship Id="rId6" Type="http://schemas.openxmlformats.org/officeDocument/2006/relationships/slideLayout" Target="../slideLayouts/slideLayout41.xml"/><Relationship Id="rId7" Type="http://schemas.openxmlformats.org/officeDocument/2006/relationships/slideLayout" Target="../slideLayouts/slideLayout42.xml"/><Relationship Id="rId8" Type="http://schemas.openxmlformats.org/officeDocument/2006/relationships/slideLayout" Target="../slideLayouts/slideLayout43.xml"/><Relationship Id="rId9" Type="http://schemas.openxmlformats.org/officeDocument/2006/relationships/slideLayout" Target="../slideLayouts/slideLayout44.xml"/><Relationship Id="rId10"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a:srcRect/>
          <a:stretch>
            <a:fillRect/>
          </a:stretch>
        </a:blipFill>
        <a:effectLst/>
      </p:bgPr>
    </p:bg>
    <p:spTree>
      <p:nvGrpSpPr>
        <p:cNvPr id="1" name=""/>
        <p:cNvGrpSpPr/>
        <p:nvPr/>
      </p:nvGrpSpPr>
      <p:grpSpPr>
        <a:xfrm>
          <a:off x="0" y="0"/>
          <a:ext cx="0" cy="0"/>
          <a:chOff x="0" y="0"/>
          <a:chExt cx="0" cy="0"/>
        </a:xfrm>
      </p:grpSpPr>
      <p:grpSp>
        <p:nvGrpSpPr>
          <p:cNvPr id="15362" name="Group 14"/>
          <p:cNvGrpSpPr>
            <a:grpSpLocks/>
          </p:cNvGrpSpPr>
          <p:nvPr userDrawn="1"/>
        </p:nvGrpSpPr>
        <p:grpSpPr bwMode="auto">
          <a:xfrm>
            <a:off x="-6350" y="5721350"/>
            <a:ext cx="4883150" cy="1162050"/>
            <a:chOff x="-4" y="3604"/>
            <a:chExt cx="2548" cy="732"/>
          </a:xfrm>
        </p:grpSpPr>
        <p:sp>
          <p:nvSpPr>
            <p:cNvPr id="1033" name="Freeform 9"/>
            <p:cNvSpPr>
              <a:spLocks/>
            </p:cNvSpPr>
            <p:nvPr userDrawn="1"/>
          </p:nvSpPr>
          <p:spPr bwMode="auto">
            <a:xfrm>
              <a:off x="-4" y="3604"/>
              <a:ext cx="2194" cy="720"/>
            </a:xfrm>
            <a:custGeom>
              <a:avLst/>
              <a:gdLst>
                <a:gd name="T0" fmla="*/ 0 w 1960"/>
                <a:gd name="T1" fmla="*/ 0 h 720"/>
                <a:gd name="T2" fmla="*/ 4 w 1960"/>
                <a:gd name="T3" fmla="*/ 696 h 720"/>
                <a:gd name="T4" fmla="*/ 1960 w 1960"/>
                <a:gd name="T5" fmla="*/ 712 h 720"/>
                <a:gd name="T6" fmla="*/ 0 w 1960"/>
                <a:gd name="T7" fmla="*/ 0 h 720"/>
              </a:gdLst>
              <a:ahLst/>
              <a:cxnLst>
                <a:cxn ang="0">
                  <a:pos x="T0" y="T1"/>
                </a:cxn>
                <a:cxn ang="0">
                  <a:pos x="T2" y="T3"/>
                </a:cxn>
                <a:cxn ang="0">
                  <a:pos x="T4" y="T5"/>
                </a:cxn>
                <a:cxn ang="0">
                  <a:pos x="T6" y="T7"/>
                </a:cxn>
              </a:cxnLst>
              <a:rect l="0" t="0" r="r" b="b"/>
              <a:pathLst>
                <a:path w="1960" h="720">
                  <a:moveTo>
                    <a:pt x="0" y="0"/>
                  </a:moveTo>
                  <a:cubicBezTo>
                    <a:pt x="0" y="157"/>
                    <a:pt x="4" y="474"/>
                    <a:pt x="4" y="696"/>
                  </a:cubicBezTo>
                  <a:cubicBezTo>
                    <a:pt x="245" y="692"/>
                    <a:pt x="1324" y="720"/>
                    <a:pt x="1960" y="712"/>
                  </a:cubicBezTo>
                  <a:cubicBezTo>
                    <a:pt x="1316" y="664"/>
                    <a:pt x="788" y="440"/>
                    <a:pt x="0" y="0"/>
                  </a:cubicBezTo>
                  <a:close/>
                </a:path>
              </a:pathLst>
            </a:custGeom>
            <a:solidFill>
              <a:srgbClr val="C0C0C0"/>
            </a:solidFill>
            <a:ln>
              <a:noFill/>
            </a:ln>
            <a:effectLst/>
            <a:extLst/>
          </p:spPr>
          <p:txBody>
            <a:bodyPr/>
            <a:lstStyle/>
            <a:p>
              <a:pPr>
                <a:defRPr/>
              </a:pPr>
              <a:endParaRPr lang="en-US" sz="1800" dirty="0">
                <a:solidFill>
                  <a:srgbClr val="000000"/>
                </a:solidFill>
                <a:latin typeface="Arial" pitchFamily="34" charset="0"/>
                <a:ea typeface="+mn-ea"/>
                <a:cs typeface="+mn-cs"/>
              </a:endParaRPr>
            </a:p>
          </p:txBody>
        </p:sp>
        <p:sp>
          <p:nvSpPr>
            <p:cNvPr id="2" name="Freeform 7"/>
            <p:cNvSpPr>
              <a:spLocks/>
            </p:cNvSpPr>
            <p:nvPr userDrawn="1"/>
          </p:nvSpPr>
          <p:spPr bwMode="auto">
            <a:xfrm>
              <a:off x="0" y="3686"/>
              <a:ext cx="2544" cy="650"/>
            </a:xfrm>
            <a:custGeom>
              <a:avLst/>
              <a:gdLst>
                <a:gd name="T0" fmla="*/ 0 w 2272"/>
                <a:gd name="T1" fmla="*/ 0 h 650"/>
                <a:gd name="T2" fmla="*/ 0 w 2272"/>
                <a:gd name="T3" fmla="*/ 650 h 650"/>
                <a:gd name="T4" fmla="*/ 2272 w 2272"/>
                <a:gd name="T5" fmla="*/ 638 h 650"/>
                <a:gd name="T6" fmla="*/ 0 w 2272"/>
                <a:gd name="T7" fmla="*/ 0 h 650"/>
              </a:gdLst>
              <a:ahLst/>
              <a:cxnLst>
                <a:cxn ang="0">
                  <a:pos x="T0" y="T1"/>
                </a:cxn>
                <a:cxn ang="0">
                  <a:pos x="T2" y="T3"/>
                </a:cxn>
                <a:cxn ang="0">
                  <a:pos x="T4" y="T5"/>
                </a:cxn>
                <a:cxn ang="0">
                  <a:pos x="T6" y="T7"/>
                </a:cxn>
              </a:cxnLst>
              <a:rect l="0" t="0" r="r" b="b"/>
              <a:pathLst>
                <a:path w="2272" h="650">
                  <a:moveTo>
                    <a:pt x="0" y="0"/>
                  </a:moveTo>
                  <a:cubicBezTo>
                    <a:pt x="0" y="164"/>
                    <a:pt x="0" y="419"/>
                    <a:pt x="0" y="650"/>
                  </a:cubicBezTo>
                  <a:cubicBezTo>
                    <a:pt x="207" y="646"/>
                    <a:pt x="1852" y="618"/>
                    <a:pt x="2272" y="638"/>
                  </a:cubicBezTo>
                  <a:cubicBezTo>
                    <a:pt x="1452" y="646"/>
                    <a:pt x="856" y="530"/>
                    <a:pt x="0" y="0"/>
                  </a:cubicBezTo>
                  <a:close/>
                </a:path>
              </a:pathLst>
            </a:custGeom>
            <a:solidFill>
              <a:srgbClr val="808080"/>
            </a:solidFill>
            <a:ln>
              <a:noFill/>
            </a:ln>
            <a:effectLst/>
            <a:extLst/>
          </p:spPr>
          <p:txBody>
            <a:bodyPr/>
            <a:lstStyle/>
            <a:p>
              <a:pPr>
                <a:defRPr/>
              </a:pPr>
              <a:endParaRPr lang="en-US" sz="1800" dirty="0">
                <a:solidFill>
                  <a:srgbClr val="000000"/>
                </a:solidFill>
                <a:latin typeface="Arial" pitchFamily="34" charset="0"/>
                <a:ea typeface="+mn-ea"/>
                <a:cs typeface="+mn-cs"/>
              </a:endParaRPr>
            </a:p>
          </p:txBody>
        </p:sp>
      </p:grpSp>
      <p:pic>
        <p:nvPicPr>
          <p:cNvPr id="15363" name="Picture 13" descr="act_tag_alt_revsmall"/>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66675" y="6334125"/>
            <a:ext cx="99060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0" name="Freeform 16"/>
          <p:cNvSpPr>
            <a:spLocks/>
          </p:cNvSpPr>
          <p:nvPr userDrawn="1"/>
        </p:nvSpPr>
        <p:spPr bwMode="auto">
          <a:xfrm>
            <a:off x="6880225" y="-14288"/>
            <a:ext cx="2270125" cy="1155701"/>
          </a:xfrm>
          <a:custGeom>
            <a:avLst/>
            <a:gdLst>
              <a:gd name="T0" fmla="*/ 1430 w 1430"/>
              <a:gd name="T1" fmla="*/ 728 h 728"/>
              <a:gd name="T2" fmla="*/ 1427 w 1430"/>
              <a:gd name="T3" fmla="*/ 47 h 728"/>
              <a:gd name="T4" fmla="*/ 0 w 1430"/>
              <a:gd name="T5" fmla="*/ 9 h 728"/>
              <a:gd name="T6" fmla="*/ 1430 w 1430"/>
              <a:gd name="T7" fmla="*/ 728 h 728"/>
            </a:gdLst>
            <a:ahLst/>
            <a:cxnLst>
              <a:cxn ang="0">
                <a:pos x="T0" y="T1"/>
              </a:cxn>
              <a:cxn ang="0">
                <a:pos x="T2" y="T3"/>
              </a:cxn>
              <a:cxn ang="0">
                <a:pos x="T4" y="T5"/>
              </a:cxn>
              <a:cxn ang="0">
                <a:pos x="T6" y="T7"/>
              </a:cxn>
            </a:cxnLst>
            <a:rect l="0" t="0" r="r" b="b"/>
            <a:pathLst>
              <a:path w="1430" h="728">
                <a:moveTo>
                  <a:pt x="1430" y="728"/>
                </a:moveTo>
                <a:cubicBezTo>
                  <a:pt x="1430" y="574"/>
                  <a:pt x="1427" y="265"/>
                  <a:pt x="1427" y="47"/>
                </a:cubicBezTo>
                <a:cubicBezTo>
                  <a:pt x="1256" y="51"/>
                  <a:pt x="453" y="0"/>
                  <a:pt x="0" y="9"/>
                </a:cubicBezTo>
                <a:cubicBezTo>
                  <a:pt x="458" y="55"/>
                  <a:pt x="718" y="199"/>
                  <a:pt x="1430" y="728"/>
                </a:cubicBezTo>
                <a:close/>
              </a:path>
            </a:pathLst>
          </a:custGeom>
          <a:solidFill>
            <a:srgbClr val="C0C0C0"/>
          </a:solidFill>
          <a:ln>
            <a:noFill/>
          </a:ln>
          <a:effectLst/>
          <a:extLst/>
        </p:spPr>
        <p:txBody>
          <a:bodyPr/>
          <a:lstStyle/>
          <a:p>
            <a:pPr>
              <a:defRPr/>
            </a:pPr>
            <a:endParaRPr lang="en-US" sz="1800" dirty="0">
              <a:solidFill>
                <a:srgbClr val="000000"/>
              </a:solidFill>
              <a:latin typeface="Arial" pitchFamily="34" charset="0"/>
              <a:ea typeface="+mn-ea"/>
              <a:cs typeface="+mn-cs"/>
            </a:endParaRPr>
          </a:p>
        </p:txBody>
      </p:sp>
      <p:sp>
        <p:nvSpPr>
          <p:cNvPr id="1041" name="Freeform 17"/>
          <p:cNvSpPr>
            <a:spLocks/>
          </p:cNvSpPr>
          <p:nvPr userDrawn="1"/>
        </p:nvSpPr>
        <p:spPr bwMode="auto">
          <a:xfrm>
            <a:off x="6858000" y="-3175"/>
            <a:ext cx="2290763" cy="1039813"/>
          </a:xfrm>
          <a:custGeom>
            <a:avLst/>
            <a:gdLst>
              <a:gd name="T0" fmla="*/ 2309 w 2309"/>
              <a:gd name="T1" fmla="*/ 655 h 655"/>
              <a:gd name="T2" fmla="*/ 2308 w 2309"/>
              <a:gd name="T3" fmla="*/ 2 h 655"/>
              <a:gd name="T4" fmla="*/ 0 w 2309"/>
              <a:gd name="T5" fmla="*/ 0 h 655"/>
              <a:gd name="T6" fmla="*/ 2309 w 2309"/>
              <a:gd name="T7" fmla="*/ 655 h 655"/>
            </a:gdLst>
            <a:ahLst/>
            <a:cxnLst>
              <a:cxn ang="0">
                <a:pos x="T0" y="T1"/>
              </a:cxn>
              <a:cxn ang="0">
                <a:pos x="T2" y="T3"/>
              </a:cxn>
              <a:cxn ang="0">
                <a:pos x="T4" y="T5"/>
              </a:cxn>
              <a:cxn ang="0">
                <a:pos x="T6" y="T7"/>
              </a:cxn>
            </a:cxnLst>
            <a:rect l="0" t="0" r="r" b="b"/>
            <a:pathLst>
              <a:path w="2309" h="655">
                <a:moveTo>
                  <a:pt x="2309" y="655"/>
                </a:moveTo>
                <a:cubicBezTo>
                  <a:pt x="2309" y="491"/>
                  <a:pt x="2308" y="242"/>
                  <a:pt x="2308" y="2"/>
                </a:cubicBezTo>
                <a:cubicBezTo>
                  <a:pt x="2024" y="2"/>
                  <a:pt x="456" y="0"/>
                  <a:pt x="0" y="0"/>
                </a:cubicBezTo>
                <a:cubicBezTo>
                  <a:pt x="596" y="46"/>
                  <a:pt x="1152" y="126"/>
                  <a:pt x="2309" y="655"/>
                </a:cubicBezTo>
                <a:close/>
              </a:path>
            </a:pathLst>
          </a:custGeom>
          <a:solidFill>
            <a:srgbClr val="808080"/>
          </a:solidFill>
          <a:ln>
            <a:noFill/>
          </a:ln>
          <a:effectLst/>
          <a:extLst/>
        </p:spPr>
        <p:txBody>
          <a:bodyPr/>
          <a:lstStyle/>
          <a:p>
            <a:pPr>
              <a:defRPr/>
            </a:pPr>
            <a:endParaRPr lang="en-US" sz="1800" dirty="0">
              <a:solidFill>
                <a:srgbClr val="000000"/>
              </a:solidFill>
              <a:latin typeface="Arial" pitchFamily="34" charset="0"/>
              <a:ea typeface="+mn-ea"/>
              <a:cs typeface="+mn-cs"/>
            </a:endParaRPr>
          </a:p>
        </p:txBody>
      </p:sp>
      <p:sp>
        <p:nvSpPr>
          <p:cNvPr id="15366" name="Rectangle 20"/>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5367" name="Rectangle 21"/>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Lst>
  <p:timing>
    <p:tnLst>
      <p:par>
        <p:cTn xmlns:p14="http://schemas.microsoft.com/office/powerpoint/2010/main" id="1" dur="indefinite" restart="never" nodeType="tmRoot"/>
      </p:par>
    </p:tnLst>
  </p:timing>
  <p:txStyles>
    <p:titleStyle>
      <a:lvl1pPr algn="ctr" rtl="0" eaLnBrk="0" fontAlgn="base" hangingPunct="0">
        <a:spcBef>
          <a:spcPct val="0"/>
        </a:spcBef>
        <a:spcAft>
          <a:spcPct val="0"/>
        </a:spcAft>
        <a:defRPr sz="4400">
          <a:solidFill>
            <a:srgbClr val="993366"/>
          </a:solidFill>
          <a:latin typeface="+mj-lt"/>
          <a:ea typeface="ＭＳ Ｐゴシック" charset="0"/>
          <a:cs typeface="ＭＳ Ｐゴシック" charset="0"/>
        </a:defRPr>
      </a:lvl1pPr>
      <a:lvl2pPr algn="ctr" rtl="0" eaLnBrk="0" fontAlgn="base" hangingPunct="0">
        <a:spcBef>
          <a:spcPct val="0"/>
        </a:spcBef>
        <a:spcAft>
          <a:spcPct val="0"/>
        </a:spcAft>
        <a:defRPr sz="4400">
          <a:solidFill>
            <a:srgbClr val="993366"/>
          </a:solidFill>
          <a:latin typeface="HelveticaLTStd-Light" charset="0"/>
          <a:ea typeface="ＭＳ Ｐゴシック" charset="0"/>
          <a:cs typeface="ＭＳ Ｐゴシック" charset="0"/>
        </a:defRPr>
      </a:lvl2pPr>
      <a:lvl3pPr algn="ctr" rtl="0" eaLnBrk="0" fontAlgn="base" hangingPunct="0">
        <a:spcBef>
          <a:spcPct val="0"/>
        </a:spcBef>
        <a:spcAft>
          <a:spcPct val="0"/>
        </a:spcAft>
        <a:defRPr sz="4400">
          <a:solidFill>
            <a:srgbClr val="993366"/>
          </a:solidFill>
          <a:latin typeface="HelveticaLTStd-Light" charset="0"/>
          <a:ea typeface="ＭＳ Ｐゴシック" charset="0"/>
          <a:cs typeface="ＭＳ Ｐゴシック" charset="0"/>
        </a:defRPr>
      </a:lvl3pPr>
      <a:lvl4pPr algn="ctr" rtl="0" eaLnBrk="0" fontAlgn="base" hangingPunct="0">
        <a:spcBef>
          <a:spcPct val="0"/>
        </a:spcBef>
        <a:spcAft>
          <a:spcPct val="0"/>
        </a:spcAft>
        <a:defRPr sz="4400">
          <a:solidFill>
            <a:srgbClr val="993366"/>
          </a:solidFill>
          <a:latin typeface="HelveticaLTStd-Light" charset="0"/>
          <a:ea typeface="ＭＳ Ｐゴシック" charset="0"/>
          <a:cs typeface="ＭＳ Ｐゴシック" charset="0"/>
        </a:defRPr>
      </a:lvl4pPr>
      <a:lvl5pPr algn="ctr" rtl="0" eaLnBrk="0" fontAlgn="base" hangingPunct="0">
        <a:spcBef>
          <a:spcPct val="0"/>
        </a:spcBef>
        <a:spcAft>
          <a:spcPct val="0"/>
        </a:spcAft>
        <a:defRPr sz="4400">
          <a:solidFill>
            <a:srgbClr val="993366"/>
          </a:solidFill>
          <a:latin typeface="HelveticaLTStd-Light" charset="0"/>
          <a:ea typeface="ＭＳ Ｐゴシック" charset="0"/>
          <a:cs typeface="ＭＳ Ｐゴシック" charset="0"/>
        </a:defRPr>
      </a:lvl5pPr>
      <a:lvl6pPr marL="457200" algn="ctr" rtl="0" fontAlgn="base">
        <a:spcBef>
          <a:spcPct val="0"/>
        </a:spcBef>
        <a:spcAft>
          <a:spcPct val="0"/>
        </a:spcAft>
        <a:defRPr sz="4400">
          <a:solidFill>
            <a:srgbClr val="993366"/>
          </a:solidFill>
          <a:latin typeface="HelveticaLTStd-Light" charset="0"/>
        </a:defRPr>
      </a:lvl6pPr>
      <a:lvl7pPr marL="914400" algn="ctr" rtl="0" fontAlgn="base">
        <a:spcBef>
          <a:spcPct val="0"/>
        </a:spcBef>
        <a:spcAft>
          <a:spcPct val="0"/>
        </a:spcAft>
        <a:defRPr sz="4400">
          <a:solidFill>
            <a:srgbClr val="993366"/>
          </a:solidFill>
          <a:latin typeface="HelveticaLTStd-Light" charset="0"/>
        </a:defRPr>
      </a:lvl7pPr>
      <a:lvl8pPr marL="1371600" algn="ctr" rtl="0" fontAlgn="base">
        <a:spcBef>
          <a:spcPct val="0"/>
        </a:spcBef>
        <a:spcAft>
          <a:spcPct val="0"/>
        </a:spcAft>
        <a:defRPr sz="4400">
          <a:solidFill>
            <a:srgbClr val="993366"/>
          </a:solidFill>
          <a:latin typeface="HelveticaLTStd-Light" charset="0"/>
        </a:defRPr>
      </a:lvl8pPr>
      <a:lvl9pPr marL="1828800" algn="ctr" rtl="0" fontAlgn="base">
        <a:spcBef>
          <a:spcPct val="0"/>
        </a:spcBef>
        <a:spcAft>
          <a:spcPct val="0"/>
        </a:spcAft>
        <a:defRPr sz="4400">
          <a:solidFill>
            <a:srgbClr val="993366"/>
          </a:solidFill>
          <a:latin typeface="HelveticaLTStd-Light" charset="0"/>
        </a:defRPr>
      </a:lvl9pPr>
    </p:titleStyle>
    <p:bodyStyle>
      <a:lvl1pPr marL="342900" indent="-342900" algn="l" rtl="0" eaLnBrk="0" fontAlgn="base" hangingPunct="0">
        <a:spcBef>
          <a:spcPct val="20000"/>
        </a:spcBef>
        <a:spcAft>
          <a:spcPct val="0"/>
        </a:spcAft>
        <a:buClr>
          <a:srgbClr val="993366"/>
        </a:buClr>
        <a:buFont typeface="Wingdings" charset="0"/>
        <a:buChar char="§"/>
        <a:defRPr sz="3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8674" name="Group 14"/>
          <p:cNvGrpSpPr>
            <a:grpSpLocks/>
          </p:cNvGrpSpPr>
          <p:nvPr userDrawn="1"/>
        </p:nvGrpSpPr>
        <p:grpSpPr bwMode="auto">
          <a:xfrm>
            <a:off x="-6350" y="5721350"/>
            <a:ext cx="4883150" cy="1162050"/>
            <a:chOff x="-4" y="3604"/>
            <a:chExt cx="2548" cy="732"/>
          </a:xfrm>
        </p:grpSpPr>
        <p:sp>
          <p:nvSpPr>
            <p:cNvPr id="1032" name="Freeform 9"/>
            <p:cNvSpPr>
              <a:spLocks/>
            </p:cNvSpPr>
            <p:nvPr userDrawn="1"/>
          </p:nvSpPr>
          <p:spPr bwMode="auto">
            <a:xfrm>
              <a:off x="-4" y="3604"/>
              <a:ext cx="2194" cy="720"/>
            </a:xfrm>
            <a:custGeom>
              <a:avLst/>
              <a:gdLst>
                <a:gd name="T0" fmla="*/ 0 w 1960"/>
                <a:gd name="T1" fmla="*/ 0 h 720"/>
                <a:gd name="T2" fmla="*/ 4 w 1960"/>
                <a:gd name="T3" fmla="*/ 696 h 720"/>
                <a:gd name="T4" fmla="*/ 2194 w 1960"/>
                <a:gd name="T5" fmla="*/ 712 h 720"/>
                <a:gd name="T6" fmla="*/ 0 w 1960"/>
                <a:gd name="T7" fmla="*/ 0 h 7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0" h="720">
                  <a:moveTo>
                    <a:pt x="0" y="0"/>
                  </a:moveTo>
                  <a:cubicBezTo>
                    <a:pt x="0" y="157"/>
                    <a:pt x="4" y="474"/>
                    <a:pt x="4" y="696"/>
                  </a:cubicBezTo>
                  <a:cubicBezTo>
                    <a:pt x="245" y="692"/>
                    <a:pt x="1324" y="720"/>
                    <a:pt x="1960" y="712"/>
                  </a:cubicBezTo>
                  <a:cubicBezTo>
                    <a:pt x="1316" y="664"/>
                    <a:pt x="788" y="440"/>
                    <a:pt x="0" y="0"/>
                  </a:cubicBezTo>
                  <a:close/>
                </a:path>
              </a:pathLst>
            </a:custGeom>
            <a:solidFill>
              <a:srgbClr val="C0C0C0"/>
            </a:solidFill>
            <a:ln>
              <a:noFill/>
            </a:ln>
            <a:effectLst/>
            <a:extLst/>
          </p:spPr>
          <p:txBody>
            <a:bodyPr/>
            <a:lstStyle/>
            <a:p>
              <a:pPr>
                <a:defRPr/>
              </a:pPr>
              <a:endParaRPr lang="en-US" sz="1800" dirty="0">
                <a:solidFill>
                  <a:srgbClr val="000000"/>
                </a:solidFill>
                <a:latin typeface="Arial" pitchFamily="34" charset="0"/>
                <a:ea typeface="+mn-ea"/>
                <a:cs typeface="+mn-cs"/>
              </a:endParaRPr>
            </a:p>
          </p:txBody>
        </p:sp>
        <p:sp>
          <p:nvSpPr>
            <p:cNvPr id="1033" name="Freeform 7"/>
            <p:cNvSpPr>
              <a:spLocks/>
            </p:cNvSpPr>
            <p:nvPr userDrawn="1"/>
          </p:nvSpPr>
          <p:spPr bwMode="auto">
            <a:xfrm>
              <a:off x="0" y="3686"/>
              <a:ext cx="2544" cy="650"/>
            </a:xfrm>
            <a:custGeom>
              <a:avLst/>
              <a:gdLst>
                <a:gd name="T0" fmla="*/ 0 w 2272"/>
                <a:gd name="T1" fmla="*/ 0 h 650"/>
                <a:gd name="T2" fmla="*/ 0 w 2272"/>
                <a:gd name="T3" fmla="*/ 650 h 650"/>
                <a:gd name="T4" fmla="*/ 2544 w 2272"/>
                <a:gd name="T5" fmla="*/ 638 h 650"/>
                <a:gd name="T6" fmla="*/ 0 w 2272"/>
                <a:gd name="T7" fmla="*/ 0 h 6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72" h="650">
                  <a:moveTo>
                    <a:pt x="0" y="0"/>
                  </a:moveTo>
                  <a:cubicBezTo>
                    <a:pt x="0" y="164"/>
                    <a:pt x="0" y="419"/>
                    <a:pt x="0" y="650"/>
                  </a:cubicBezTo>
                  <a:cubicBezTo>
                    <a:pt x="207" y="646"/>
                    <a:pt x="1852" y="618"/>
                    <a:pt x="2272" y="638"/>
                  </a:cubicBezTo>
                  <a:cubicBezTo>
                    <a:pt x="1452" y="646"/>
                    <a:pt x="856" y="530"/>
                    <a:pt x="0" y="0"/>
                  </a:cubicBezTo>
                  <a:close/>
                </a:path>
              </a:pathLst>
            </a:custGeom>
            <a:solidFill>
              <a:srgbClr val="808080"/>
            </a:solidFill>
            <a:ln>
              <a:noFill/>
            </a:ln>
            <a:effectLst/>
            <a:extLst/>
          </p:spPr>
          <p:txBody>
            <a:bodyPr/>
            <a:lstStyle/>
            <a:p>
              <a:pPr>
                <a:defRPr/>
              </a:pPr>
              <a:endParaRPr lang="en-US" sz="1800" dirty="0">
                <a:solidFill>
                  <a:srgbClr val="000000"/>
                </a:solidFill>
                <a:latin typeface="Arial" pitchFamily="34" charset="0"/>
                <a:ea typeface="+mn-ea"/>
                <a:cs typeface="+mn-cs"/>
              </a:endParaRPr>
            </a:p>
          </p:txBody>
        </p:sp>
      </p:grpSp>
      <p:pic>
        <p:nvPicPr>
          <p:cNvPr id="28675" name="Picture 13" descr="act_tag_alt_revsmall"/>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66675" y="6334125"/>
            <a:ext cx="99060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Freeform 16"/>
          <p:cNvSpPr>
            <a:spLocks/>
          </p:cNvSpPr>
          <p:nvPr userDrawn="1"/>
        </p:nvSpPr>
        <p:spPr bwMode="auto">
          <a:xfrm>
            <a:off x="6880225" y="-14288"/>
            <a:ext cx="2270125" cy="1155701"/>
          </a:xfrm>
          <a:custGeom>
            <a:avLst/>
            <a:gdLst>
              <a:gd name="T0" fmla="*/ 2270125 w 1430"/>
              <a:gd name="T1" fmla="*/ 1155701 h 728"/>
              <a:gd name="T2" fmla="*/ 2265363 w 1430"/>
              <a:gd name="T3" fmla="*/ 74613 h 728"/>
              <a:gd name="T4" fmla="*/ 0 w 1430"/>
              <a:gd name="T5" fmla="*/ 14288 h 728"/>
              <a:gd name="T6" fmla="*/ 2270125 w 1430"/>
              <a:gd name="T7" fmla="*/ 1155701 h 7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30" h="728">
                <a:moveTo>
                  <a:pt x="1430" y="728"/>
                </a:moveTo>
                <a:cubicBezTo>
                  <a:pt x="1430" y="574"/>
                  <a:pt x="1427" y="265"/>
                  <a:pt x="1427" y="47"/>
                </a:cubicBezTo>
                <a:cubicBezTo>
                  <a:pt x="1256" y="51"/>
                  <a:pt x="453" y="0"/>
                  <a:pt x="0" y="9"/>
                </a:cubicBezTo>
                <a:cubicBezTo>
                  <a:pt x="458" y="55"/>
                  <a:pt x="718" y="199"/>
                  <a:pt x="1430" y="728"/>
                </a:cubicBezTo>
                <a:close/>
              </a:path>
            </a:pathLst>
          </a:custGeom>
          <a:solidFill>
            <a:srgbClr val="C0C0C0"/>
          </a:solidFill>
          <a:ln>
            <a:noFill/>
          </a:ln>
          <a:effectLst/>
          <a:extLst/>
        </p:spPr>
        <p:txBody>
          <a:bodyPr/>
          <a:lstStyle/>
          <a:p>
            <a:pPr>
              <a:defRPr/>
            </a:pPr>
            <a:endParaRPr lang="en-US" sz="1800" dirty="0">
              <a:solidFill>
                <a:srgbClr val="000000"/>
              </a:solidFill>
              <a:latin typeface="Arial" pitchFamily="34" charset="0"/>
              <a:ea typeface="+mn-ea"/>
              <a:cs typeface="+mn-cs"/>
            </a:endParaRPr>
          </a:p>
        </p:txBody>
      </p:sp>
      <p:sp>
        <p:nvSpPr>
          <p:cNvPr id="1029" name="Freeform 17"/>
          <p:cNvSpPr>
            <a:spLocks/>
          </p:cNvSpPr>
          <p:nvPr userDrawn="1"/>
        </p:nvSpPr>
        <p:spPr bwMode="auto">
          <a:xfrm>
            <a:off x="6858000" y="-3175"/>
            <a:ext cx="2290763" cy="1039813"/>
          </a:xfrm>
          <a:custGeom>
            <a:avLst/>
            <a:gdLst>
              <a:gd name="T0" fmla="*/ 2290763 w 2309"/>
              <a:gd name="T1" fmla="*/ 1039813 h 655"/>
              <a:gd name="T2" fmla="*/ 2289771 w 2309"/>
              <a:gd name="T3" fmla="*/ 3175 h 655"/>
              <a:gd name="T4" fmla="*/ 0 w 2309"/>
              <a:gd name="T5" fmla="*/ 0 h 655"/>
              <a:gd name="T6" fmla="*/ 2290763 w 2309"/>
              <a:gd name="T7" fmla="*/ 1039813 h 65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09" h="655">
                <a:moveTo>
                  <a:pt x="2309" y="655"/>
                </a:moveTo>
                <a:cubicBezTo>
                  <a:pt x="2309" y="491"/>
                  <a:pt x="2308" y="242"/>
                  <a:pt x="2308" y="2"/>
                </a:cubicBezTo>
                <a:cubicBezTo>
                  <a:pt x="2024" y="2"/>
                  <a:pt x="456" y="0"/>
                  <a:pt x="0" y="0"/>
                </a:cubicBezTo>
                <a:cubicBezTo>
                  <a:pt x="596" y="46"/>
                  <a:pt x="1152" y="126"/>
                  <a:pt x="2309" y="655"/>
                </a:cubicBezTo>
                <a:close/>
              </a:path>
            </a:pathLst>
          </a:custGeom>
          <a:solidFill>
            <a:srgbClr val="808080"/>
          </a:solidFill>
          <a:ln>
            <a:noFill/>
          </a:ln>
          <a:effectLst/>
          <a:extLst/>
        </p:spPr>
        <p:txBody>
          <a:bodyPr/>
          <a:lstStyle/>
          <a:p>
            <a:pPr>
              <a:defRPr/>
            </a:pPr>
            <a:endParaRPr lang="en-US" sz="1800" dirty="0">
              <a:solidFill>
                <a:srgbClr val="000000"/>
              </a:solidFill>
              <a:latin typeface="Arial" pitchFamily="34" charset="0"/>
              <a:ea typeface="+mn-ea"/>
              <a:cs typeface="+mn-cs"/>
            </a:endParaRPr>
          </a:p>
        </p:txBody>
      </p:sp>
      <p:sp>
        <p:nvSpPr>
          <p:cNvPr id="28678" name="Rectangle 20"/>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8679" name="Rectangle 21"/>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3" r:id="rId12"/>
  </p:sldLayoutIdLst>
  <p:timing>
    <p:tnLst>
      <p:par>
        <p:cTn xmlns:p14="http://schemas.microsoft.com/office/powerpoint/2010/main" id="1" dur="indefinite" restart="never" nodeType="tmRoot"/>
      </p:par>
    </p:tnLst>
  </p:timing>
  <p:txStyles>
    <p:titleStyle>
      <a:lvl1pPr algn="ctr" rtl="0" eaLnBrk="0" fontAlgn="base" hangingPunct="0">
        <a:spcBef>
          <a:spcPct val="0"/>
        </a:spcBef>
        <a:spcAft>
          <a:spcPct val="0"/>
        </a:spcAft>
        <a:defRPr sz="4400">
          <a:solidFill>
            <a:srgbClr val="993366"/>
          </a:solidFill>
          <a:latin typeface="+mj-lt"/>
          <a:ea typeface="ＭＳ Ｐゴシック" charset="0"/>
          <a:cs typeface="ＭＳ Ｐゴシック" charset="0"/>
        </a:defRPr>
      </a:lvl1pPr>
      <a:lvl2pPr algn="ctr" rtl="0" eaLnBrk="0" fontAlgn="base" hangingPunct="0">
        <a:spcBef>
          <a:spcPct val="0"/>
        </a:spcBef>
        <a:spcAft>
          <a:spcPct val="0"/>
        </a:spcAft>
        <a:defRPr sz="4400">
          <a:solidFill>
            <a:srgbClr val="993366"/>
          </a:solidFill>
          <a:latin typeface="HelveticaLTStd-Light" charset="0"/>
          <a:ea typeface="ＭＳ Ｐゴシック" charset="0"/>
          <a:cs typeface="ＭＳ Ｐゴシック" charset="0"/>
        </a:defRPr>
      </a:lvl2pPr>
      <a:lvl3pPr algn="ctr" rtl="0" eaLnBrk="0" fontAlgn="base" hangingPunct="0">
        <a:spcBef>
          <a:spcPct val="0"/>
        </a:spcBef>
        <a:spcAft>
          <a:spcPct val="0"/>
        </a:spcAft>
        <a:defRPr sz="4400">
          <a:solidFill>
            <a:srgbClr val="993366"/>
          </a:solidFill>
          <a:latin typeface="HelveticaLTStd-Light" charset="0"/>
          <a:ea typeface="ＭＳ Ｐゴシック" charset="0"/>
          <a:cs typeface="ＭＳ Ｐゴシック" charset="0"/>
        </a:defRPr>
      </a:lvl3pPr>
      <a:lvl4pPr algn="ctr" rtl="0" eaLnBrk="0" fontAlgn="base" hangingPunct="0">
        <a:spcBef>
          <a:spcPct val="0"/>
        </a:spcBef>
        <a:spcAft>
          <a:spcPct val="0"/>
        </a:spcAft>
        <a:defRPr sz="4400">
          <a:solidFill>
            <a:srgbClr val="993366"/>
          </a:solidFill>
          <a:latin typeface="HelveticaLTStd-Light" charset="0"/>
          <a:ea typeface="ＭＳ Ｐゴシック" charset="0"/>
          <a:cs typeface="ＭＳ Ｐゴシック" charset="0"/>
        </a:defRPr>
      </a:lvl4pPr>
      <a:lvl5pPr algn="ctr" rtl="0" eaLnBrk="0" fontAlgn="base" hangingPunct="0">
        <a:spcBef>
          <a:spcPct val="0"/>
        </a:spcBef>
        <a:spcAft>
          <a:spcPct val="0"/>
        </a:spcAft>
        <a:defRPr sz="4400">
          <a:solidFill>
            <a:srgbClr val="993366"/>
          </a:solidFill>
          <a:latin typeface="HelveticaLTStd-Light" charset="0"/>
          <a:ea typeface="ＭＳ Ｐゴシック" charset="0"/>
          <a:cs typeface="ＭＳ Ｐゴシック" charset="0"/>
        </a:defRPr>
      </a:lvl5pPr>
      <a:lvl6pPr marL="457200" algn="ctr" rtl="0" fontAlgn="base">
        <a:spcBef>
          <a:spcPct val="0"/>
        </a:spcBef>
        <a:spcAft>
          <a:spcPct val="0"/>
        </a:spcAft>
        <a:defRPr sz="4400">
          <a:solidFill>
            <a:srgbClr val="993366"/>
          </a:solidFill>
          <a:latin typeface="HelveticaLTStd-Light" charset="0"/>
        </a:defRPr>
      </a:lvl6pPr>
      <a:lvl7pPr marL="914400" algn="ctr" rtl="0" fontAlgn="base">
        <a:spcBef>
          <a:spcPct val="0"/>
        </a:spcBef>
        <a:spcAft>
          <a:spcPct val="0"/>
        </a:spcAft>
        <a:defRPr sz="4400">
          <a:solidFill>
            <a:srgbClr val="993366"/>
          </a:solidFill>
          <a:latin typeface="HelveticaLTStd-Light" charset="0"/>
        </a:defRPr>
      </a:lvl7pPr>
      <a:lvl8pPr marL="1371600" algn="ctr" rtl="0" fontAlgn="base">
        <a:spcBef>
          <a:spcPct val="0"/>
        </a:spcBef>
        <a:spcAft>
          <a:spcPct val="0"/>
        </a:spcAft>
        <a:defRPr sz="4400">
          <a:solidFill>
            <a:srgbClr val="993366"/>
          </a:solidFill>
          <a:latin typeface="HelveticaLTStd-Light" charset="0"/>
        </a:defRPr>
      </a:lvl8pPr>
      <a:lvl9pPr marL="1828800" algn="ctr" rtl="0" fontAlgn="base">
        <a:spcBef>
          <a:spcPct val="0"/>
        </a:spcBef>
        <a:spcAft>
          <a:spcPct val="0"/>
        </a:spcAft>
        <a:defRPr sz="4400">
          <a:solidFill>
            <a:srgbClr val="993366"/>
          </a:solidFill>
          <a:latin typeface="HelveticaLTStd-Light" charset="0"/>
        </a:defRPr>
      </a:lvl9pPr>
    </p:titleStyle>
    <p:bodyStyle>
      <a:lvl1pPr marL="342900" indent="-342900" algn="l" rtl="0" eaLnBrk="0" fontAlgn="base" hangingPunct="0">
        <a:spcBef>
          <a:spcPct val="20000"/>
        </a:spcBef>
        <a:spcAft>
          <a:spcPct val="0"/>
        </a:spcAft>
        <a:buClr>
          <a:srgbClr val="993366"/>
        </a:buClr>
        <a:buFont typeface="Wingdings" charset="0"/>
        <a:buChar char="§"/>
        <a:defRPr sz="3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grpSp>
        <p:nvGrpSpPr>
          <p:cNvPr id="41986" name="Group 14"/>
          <p:cNvGrpSpPr>
            <a:grpSpLocks/>
          </p:cNvGrpSpPr>
          <p:nvPr userDrawn="1"/>
        </p:nvGrpSpPr>
        <p:grpSpPr bwMode="auto">
          <a:xfrm>
            <a:off x="-6350" y="5721350"/>
            <a:ext cx="4883150" cy="1162050"/>
            <a:chOff x="-4" y="3604"/>
            <a:chExt cx="2548" cy="732"/>
          </a:xfrm>
        </p:grpSpPr>
        <p:sp>
          <p:nvSpPr>
            <p:cNvPr id="1033" name="Freeform 9"/>
            <p:cNvSpPr>
              <a:spLocks/>
            </p:cNvSpPr>
            <p:nvPr userDrawn="1"/>
          </p:nvSpPr>
          <p:spPr bwMode="auto">
            <a:xfrm>
              <a:off x="-4" y="3604"/>
              <a:ext cx="2194" cy="720"/>
            </a:xfrm>
            <a:custGeom>
              <a:avLst/>
              <a:gdLst>
                <a:gd name="T0" fmla="*/ 0 w 1960"/>
                <a:gd name="T1" fmla="*/ 0 h 720"/>
                <a:gd name="T2" fmla="*/ 4 w 1960"/>
                <a:gd name="T3" fmla="*/ 696 h 720"/>
                <a:gd name="T4" fmla="*/ 1960 w 1960"/>
                <a:gd name="T5" fmla="*/ 712 h 720"/>
                <a:gd name="T6" fmla="*/ 0 w 1960"/>
                <a:gd name="T7" fmla="*/ 0 h 720"/>
              </a:gdLst>
              <a:ahLst/>
              <a:cxnLst>
                <a:cxn ang="0">
                  <a:pos x="T0" y="T1"/>
                </a:cxn>
                <a:cxn ang="0">
                  <a:pos x="T2" y="T3"/>
                </a:cxn>
                <a:cxn ang="0">
                  <a:pos x="T4" y="T5"/>
                </a:cxn>
                <a:cxn ang="0">
                  <a:pos x="T6" y="T7"/>
                </a:cxn>
              </a:cxnLst>
              <a:rect l="0" t="0" r="r" b="b"/>
              <a:pathLst>
                <a:path w="1960" h="720">
                  <a:moveTo>
                    <a:pt x="0" y="0"/>
                  </a:moveTo>
                  <a:cubicBezTo>
                    <a:pt x="0" y="157"/>
                    <a:pt x="4" y="474"/>
                    <a:pt x="4" y="696"/>
                  </a:cubicBezTo>
                  <a:cubicBezTo>
                    <a:pt x="245" y="692"/>
                    <a:pt x="1324" y="720"/>
                    <a:pt x="1960" y="712"/>
                  </a:cubicBezTo>
                  <a:cubicBezTo>
                    <a:pt x="1316" y="664"/>
                    <a:pt x="788" y="440"/>
                    <a:pt x="0" y="0"/>
                  </a:cubicBezTo>
                  <a:close/>
                </a:path>
              </a:pathLst>
            </a:custGeom>
            <a:solidFill>
              <a:srgbClr val="C0C0C0"/>
            </a:solidFill>
            <a:ln>
              <a:noFill/>
            </a:ln>
            <a:effectLst/>
            <a:extLst/>
          </p:spPr>
          <p:txBody>
            <a:bodyPr/>
            <a:lstStyle/>
            <a:p>
              <a:pPr>
                <a:defRPr/>
              </a:pPr>
              <a:endParaRPr lang="en-US" sz="1800" dirty="0">
                <a:solidFill>
                  <a:srgbClr val="000000"/>
                </a:solidFill>
                <a:latin typeface="Arial" pitchFamily="34" charset="0"/>
                <a:ea typeface="+mn-ea"/>
                <a:cs typeface="+mn-cs"/>
              </a:endParaRPr>
            </a:p>
          </p:txBody>
        </p:sp>
        <p:sp>
          <p:nvSpPr>
            <p:cNvPr id="2" name="Freeform 7"/>
            <p:cNvSpPr>
              <a:spLocks/>
            </p:cNvSpPr>
            <p:nvPr userDrawn="1"/>
          </p:nvSpPr>
          <p:spPr bwMode="auto">
            <a:xfrm>
              <a:off x="0" y="3686"/>
              <a:ext cx="2544" cy="650"/>
            </a:xfrm>
            <a:custGeom>
              <a:avLst/>
              <a:gdLst>
                <a:gd name="T0" fmla="*/ 0 w 2272"/>
                <a:gd name="T1" fmla="*/ 0 h 650"/>
                <a:gd name="T2" fmla="*/ 0 w 2272"/>
                <a:gd name="T3" fmla="*/ 650 h 650"/>
                <a:gd name="T4" fmla="*/ 2272 w 2272"/>
                <a:gd name="T5" fmla="*/ 638 h 650"/>
                <a:gd name="T6" fmla="*/ 0 w 2272"/>
                <a:gd name="T7" fmla="*/ 0 h 650"/>
              </a:gdLst>
              <a:ahLst/>
              <a:cxnLst>
                <a:cxn ang="0">
                  <a:pos x="T0" y="T1"/>
                </a:cxn>
                <a:cxn ang="0">
                  <a:pos x="T2" y="T3"/>
                </a:cxn>
                <a:cxn ang="0">
                  <a:pos x="T4" y="T5"/>
                </a:cxn>
                <a:cxn ang="0">
                  <a:pos x="T6" y="T7"/>
                </a:cxn>
              </a:cxnLst>
              <a:rect l="0" t="0" r="r" b="b"/>
              <a:pathLst>
                <a:path w="2272" h="650">
                  <a:moveTo>
                    <a:pt x="0" y="0"/>
                  </a:moveTo>
                  <a:cubicBezTo>
                    <a:pt x="0" y="164"/>
                    <a:pt x="0" y="419"/>
                    <a:pt x="0" y="650"/>
                  </a:cubicBezTo>
                  <a:cubicBezTo>
                    <a:pt x="207" y="646"/>
                    <a:pt x="1852" y="618"/>
                    <a:pt x="2272" y="638"/>
                  </a:cubicBezTo>
                  <a:cubicBezTo>
                    <a:pt x="1452" y="646"/>
                    <a:pt x="856" y="530"/>
                    <a:pt x="0" y="0"/>
                  </a:cubicBezTo>
                  <a:close/>
                </a:path>
              </a:pathLst>
            </a:custGeom>
            <a:solidFill>
              <a:srgbClr val="808080"/>
            </a:solidFill>
            <a:ln>
              <a:noFill/>
            </a:ln>
            <a:effectLst/>
            <a:extLst/>
          </p:spPr>
          <p:txBody>
            <a:bodyPr/>
            <a:lstStyle/>
            <a:p>
              <a:pPr>
                <a:defRPr/>
              </a:pPr>
              <a:endParaRPr lang="en-US" sz="1800" dirty="0">
                <a:solidFill>
                  <a:srgbClr val="000000"/>
                </a:solidFill>
                <a:latin typeface="Arial" pitchFamily="34" charset="0"/>
                <a:ea typeface="+mn-ea"/>
                <a:cs typeface="+mn-cs"/>
              </a:endParaRPr>
            </a:p>
          </p:txBody>
        </p:sp>
      </p:grpSp>
      <p:pic>
        <p:nvPicPr>
          <p:cNvPr id="41987" name="Picture 13" descr="act_tag_alt_revsmall"/>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66675" y="6334125"/>
            <a:ext cx="99060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0" name="Freeform 16"/>
          <p:cNvSpPr>
            <a:spLocks/>
          </p:cNvSpPr>
          <p:nvPr userDrawn="1"/>
        </p:nvSpPr>
        <p:spPr bwMode="auto">
          <a:xfrm>
            <a:off x="6880225" y="-14288"/>
            <a:ext cx="2270125" cy="1155701"/>
          </a:xfrm>
          <a:custGeom>
            <a:avLst/>
            <a:gdLst>
              <a:gd name="T0" fmla="*/ 1430 w 1430"/>
              <a:gd name="T1" fmla="*/ 728 h 728"/>
              <a:gd name="T2" fmla="*/ 1427 w 1430"/>
              <a:gd name="T3" fmla="*/ 47 h 728"/>
              <a:gd name="T4" fmla="*/ 0 w 1430"/>
              <a:gd name="T5" fmla="*/ 9 h 728"/>
              <a:gd name="T6" fmla="*/ 1430 w 1430"/>
              <a:gd name="T7" fmla="*/ 728 h 728"/>
            </a:gdLst>
            <a:ahLst/>
            <a:cxnLst>
              <a:cxn ang="0">
                <a:pos x="T0" y="T1"/>
              </a:cxn>
              <a:cxn ang="0">
                <a:pos x="T2" y="T3"/>
              </a:cxn>
              <a:cxn ang="0">
                <a:pos x="T4" y="T5"/>
              </a:cxn>
              <a:cxn ang="0">
                <a:pos x="T6" y="T7"/>
              </a:cxn>
            </a:cxnLst>
            <a:rect l="0" t="0" r="r" b="b"/>
            <a:pathLst>
              <a:path w="1430" h="728">
                <a:moveTo>
                  <a:pt x="1430" y="728"/>
                </a:moveTo>
                <a:cubicBezTo>
                  <a:pt x="1430" y="574"/>
                  <a:pt x="1427" y="265"/>
                  <a:pt x="1427" y="47"/>
                </a:cubicBezTo>
                <a:cubicBezTo>
                  <a:pt x="1256" y="51"/>
                  <a:pt x="453" y="0"/>
                  <a:pt x="0" y="9"/>
                </a:cubicBezTo>
                <a:cubicBezTo>
                  <a:pt x="458" y="55"/>
                  <a:pt x="718" y="199"/>
                  <a:pt x="1430" y="728"/>
                </a:cubicBezTo>
                <a:close/>
              </a:path>
            </a:pathLst>
          </a:custGeom>
          <a:solidFill>
            <a:srgbClr val="C0C0C0"/>
          </a:solidFill>
          <a:ln>
            <a:noFill/>
          </a:ln>
          <a:effectLst/>
          <a:extLst/>
        </p:spPr>
        <p:txBody>
          <a:bodyPr/>
          <a:lstStyle/>
          <a:p>
            <a:pPr>
              <a:defRPr/>
            </a:pPr>
            <a:endParaRPr lang="en-US" sz="1800" dirty="0">
              <a:solidFill>
                <a:srgbClr val="000000"/>
              </a:solidFill>
              <a:latin typeface="Arial" pitchFamily="34" charset="0"/>
              <a:ea typeface="+mn-ea"/>
              <a:cs typeface="+mn-cs"/>
            </a:endParaRPr>
          </a:p>
        </p:txBody>
      </p:sp>
      <p:sp>
        <p:nvSpPr>
          <p:cNvPr id="1041" name="Freeform 17"/>
          <p:cNvSpPr>
            <a:spLocks/>
          </p:cNvSpPr>
          <p:nvPr userDrawn="1"/>
        </p:nvSpPr>
        <p:spPr bwMode="auto">
          <a:xfrm>
            <a:off x="6858000" y="-3175"/>
            <a:ext cx="2290763" cy="1039813"/>
          </a:xfrm>
          <a:custGeom>
            <a:avLst/>
            <a:gdLst>
              <a:gd name="T0" fmla="*/ 2309 w 2309"/>
              <a:gd name="T1" fmla="*/ 655 h 655"/>
              <a:gd name="T2" fmla="*/ 2308 w 2309"/>
              <a:gd name="T3" fmla="*/ 2 h 655"/>
              <a:gd name="T4" fmla="*/ 0 w 2309"/>
              <a:gd name="T5" fmla="*/ 0 h 655"/>
              <a:gd name="T6" fmla="*/ 2309 w 2309"/>
              <a:gd name="T7" fmla="*/ 655 h 655"/>
            </a:gdLst>
            <a:ahLst/>
            <a:cxnLst>
              <a:cxn ang="0">
                <a:pos x="T0" y="T1"/>
              </a:cxn>
              <a:cxn ang="0">
                <a:pos x="T2" y="T3"/>
              </a:cxn>
              <a:cxn ang="0">
                <a:pos x="T4" y="T5"/>
              </a:cxn>
              <a:cxn ang="0">
                <a:pos x="T6" y="T7"/>
              </a:cxn>
            </a:cxnLst>
            <a:rect l="0" t="0" r="r" b="b"/>
            <a:pathLst>
              <a:path w="2309" h="655">
                <a:moveTo>
                  <a:pt x="2309" y="655"/>
                </a:moveTo>
                <a:cubicBezTo>
                  <a:pt x="2309" y="491"/>
                  <a:pt x="2308" y="242"/>
                  <a:pt x="2308" y="2"/>
                </a:cubicBezTo>
                <a:cubicBezTo>
                  <a:pt x="2024" y="2"/>
                  <a:pt x="456" y="0"/>
                  <a:pt x="0" y="0"/>
                </a:cubicBezTo>
                <a:cubicBezTo>
                  <a:pt x="596" y="46"/>
                  <a:pt x="1152" y="126"/>
                  <a:pt x="2309" y="655"/>
                </a:cubicBezTo>
                <a:close/>
              </a:path>
            </a:pathLst>
          </a:custGeom>
          <a:solidFill>
            <a:srgbClr val="808080"/>
          </a:solidFill>
          <a:ln>
            <a:noFill/>
          </a:ln>
          <a:effectLst/>
          <a:extLst/>
        </p:spPr>
        <p:txBody>
          <a:bodyPr/>
          <a:lstStyle/>
          <a:p>
            <a:pPr>
              <a:defRPr/>
            </a:pPr>
            <a:endParaRPr lang="en-US" sz="1800" dirty="0">
              <a:solidFill>
                <a:srgbClr val="000000"/>
              </a:solidFill>
              <a:latin typeface="Arial" pitchFamily="34" charset="0"/>
              <a:ea typeface="+mn-ea"/>
              <a:cs typeface="+mn-cs"/>
            </a:endParaRPr>
          </a:p>
        </p:txBody>
      </p:sp>
      <p:sp>
        <p:nvSpPr>
          <p:cNvPr id="41990" name="Rectangle 20"/>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41991" name="Rectangle 21"/>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Lst>
  <p:timing>
    <p:tnLst>
      <p:par>
        <p:cTn xmlns:p14="http://schemas.microsoft.com/office/powerpoint/2010/main" id="1" dur="indefinite" restart="never" nodeType="tmRoot"/>
      </p:par>
    </p:tnLst>
  </p:timing>
  <p:hf sldNum="0" hdr="0" dt="0"/>
  <p:txStyles>
    <p:titleStyle>
      <a:lvl1pPr algn="ctr" rtl="0" eaLnBrk="0" fontAlgn="base" hangingPunct="0">
        <a:spcBef>
          <a:spcPct val="0"/>
        </a:spcBef>
        <a:spcAft>
          <a:spcPct val="0"/>
        </a:spcAft>
        <a:defRPr sz="4400">
          <a:solidFill>
            <a:srgbClr val="993366"/>
          </a:solidFill>
          <a:latin typeface="+mj-lt"/>
          <a:ea typeface="ＭＳ Ｐゴシック" charset="0"/>
          <a:cs typeface="ＭＳ Ｐゴシック" charset="0"/>
        </a:defRPr>
      </a:lvl1pPr>
      <a:lvl2pPr algn="ctr" rtl="0" eaLnBrk="0" fontAlgn="base" hangingPunct="0">
        <a:spcBef>
          <a:spcPct val="0"/>
        </a:spcBef>
        <a:spcAft>
          <a:spcPct val="0"/>
        </a:spcAft>
        <a:defRPr sz="4400">
          <a:solidFill>
            <a:srgbClr val="993366"/>
          </a:solidFill>
          <a:latin typeface="HelveticaLTStd-Light" charset="0"/>
          <a:ea typeface="ＭＳ Ｐゴシック" charset="0"/>
          <a:cs typeface="ＭＳ Ｐゴシック" charset="0"/>
        </a:defRPr>
      </a:lvl2pPr>
      <a:lvl3pPr algn="ctr" rtl="0" eaLnBrk="0" fontAlgn="base" hangingPunct="0">
        <a:spcBef>
          <a:spcPct val="0"/>
        </a:spcBef>
        <a:spcAft>
          <a:spcPct val="0"/>
        </a:spcAft>
        <a:defRPr sz="4400">
          <a:solidFill>
            <a:srgbClr val="993366"/>
          </a:solidFill>
          <a:latin typeface="HelveticaLTStd-Light" charset="0"/>
          <a:ea typeface="ＭＳ Ｐゴシック" charset="0"/>
          <a:cs typeface="ＭＳ Ｐゴシック" charset="0"/>
        </a:defRPr>
      </a:lvl3pPr>
      <a:lvl4pPr algn="ctr" rtl="0" eaLnBrk="0" fontAlgn="base" hangingPunct="0">
        <a:spcBef>
          <a:spcPct val="0"/>
        </a:spcBef>
        <a:spcAft>
          <a:spcPct val="0"/>
        </a:spcAft>
        <a:defRPr sz="4400">
          <a:solidFill>
            <a:srgbClr val="993366"/>
          </a:solidFill>
          <a:latin typeface="HelveticaLTStd-Light" charset="0"/>
          <a:ea typeface="ＭＳ Ｐゴシック" charset="0"/>
          <a:cs typeface="ＭＳ Ｐゴシック" charset="0"/>
        </a:defRPr>
      </a:lvl4pPr>
      <a:lvl5pPr algn="ctr" rtl="0" eaLnBrk="0" fontAlgn="base" hangingPunct="0">
        <a:spcBef>
          <a:spcPct val="0"/>
        </a:spcBef>
        <a:spcAft>
          <a:spcPct val="0"/>
        </a:spcAft>
        <a:defRPr sz="4400">
          <a:solidFill>
            <a:srgbClr val="993366"/>
          </a:solidFill>
          <a:latin typeface="HelveticaLTStd-Light" charset="0"/>
          <a:ea typeface="ＭＳ Ｐゴシック" charset="0"/>
          <a:cs typeface="ＭＳ Ｐゴシック" charset="0"/>
        </a:defRPr>
      </a:lvl5pPr>
      <a:lvl6pPr marL="457200" algn="ctr" rtl="0" fontAlgn="base">
        <a:spcBef>
          <a:spcPct val="0"/>
        </a:spcBef>
        <a:spcAft>
          <a:spcPct val="0"/>
        </a:spcAft>
        <a:defRPr sz="4400">
          <a:solidFill>
            <a:srgbClr val="993366"/>
          </a:solidFill>
          <a:latin typeface="HelveticaLTStd-Light" charset="0"/>
        </a:defRPr>
      </a:lvl6pPr>
      <a:lvl7pPr marL="914400" algn="ctr" rtl="0" fontAlgn="base">
        <a:spcBef>
          <a:spcPct val="0"/>
        </a:spcBef>
        <a:spcAft>
          <a:spcPct val="0"/>
        </a:spcAft>
        <a:defRPr sz="4400">
          <a:solidFill>
            <a:srgbClr val="993366"/>
          </a:solidFill>
          <a:latin typeface="HelveticaLTStd-Light" charset="0"/>
        </a:defRPr>
      </a:lvl7pPr>
      <a:lvl8pPr marL="1371600" algn="ctr" rtl="0" fontAlgn="base">
        <a:spcBef>
          <a:spcPct val="0"/>
        </a:spcBef>
        <a:spcAft>
          <a:spcPct val="0"/>
        </a:spcAft>
        <a:defRPr sz="4400">
          <a:solidFill>
            <a:srgbClr val="993366"/>
          </a:solidFill>
          <a:latin typeface="HelveticaLTStd-Light" charset="0"/>
        </a:defRPr>
      </a:lvl8pPr>
      <a:lvl9pPr marL="1828800" algn="ctr" rtl="0" fontAlgn="base">
        <a:spcBef>
          <a:spcPct val="0"/>
        </a:spcBef>
        <a:spcAft>
          <a:spcPct val="0"/>
        </a:spcAft>
        <a:defRPr sz="4400">
          <a:solidFill>
            <a:srgbClr val="993366"/>
          </a:solidFill>
          <a:latin typeface="HelveticaLTStd-Light" charset="0"/>
        </a:defRPr>
      </a:lvl9pPr>
    </p:titleStyle>
    <p:bodyStyle>
      <a:lvl1pPr marL="342900" indent="-342900" algn="l" rtl="0" eaLnBrk="0" fontAlgn="base" hangingPunct="0">
        <a:spcBef>
          <a:spcPct val="20000"/>
        </a:spcBef>
        <a:spcAft>
          <a:spcPct val="0"/>
        </a:spcAft>
        <a:buClr>
          <a:srgbClr val="993366"/>
        </a:buClr>
        <a:buFont typeface="Wingdings" charset="0"/>
        <a:buChar char="§"/>
        <a:defRPr sz="3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CDF300-F32B-3042-9F70-B72F8272A7A5}" type="datetime1">
              <a:rPr lang="en-US" smtClean="0"/>
              <a:pPr/>
              <a:t>2/4/13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1FAA9E4-5766-314C-9BBE-0611A23C3828}" type="slidenum">
              <a:rPr lang="en-US" smtClean="0"/>
              <a:pPr/>
              <a:t>‹#›</a:t>
            </a:fld>
            <a:endParaRPr lang="en-US"/>
          </a:p>
        </p:txBody>
      </p:sp>
    </p:spTree>
    <p:extLst>
      <p:ext uri="{BB962C8B-B14F-4D97-AF65-F5344CB8AC3E}">
        <p14:creationId xmlns:p14="http://schemas.microsoft.com/office/powerpoint/2010/main" val="910965575"/>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image" Target="../media/image13.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image" Target="../media/image13.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image" Target="../media/image13.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image" Target="../media/image13.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image" Target="../media/image13.jpg"/></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image" Target="../media/image15.png"/><Relationship Id="rId5" Type="http://schemas.openxmlformats.org/officeDocument/2006/relationships/image" Target="../media/image16.png"/><Relationship Id="rId1" Type="http://schemas.openxmlformats.org/officeDocument/2006/relationships/slideLayout" Target="../slideLayouts/slideLayout37.xml"/><Relationship Id="rId2" Type="http://schemas.openxmlformats.org/officeDocument/2006/relationships/notesSlide" Target="../notesSlides/notesSlide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image" Target="../media/image3.gi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1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 Id="rId3" Type="http://schemas.openxmlformats.org/officeDocument/2006/relationships/hyperlink" Target="http://www.act.org/mobileapps/"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www.act.org/plan/pdf/HelpStudentsUsePLAN.pdf" TargetMode="External"/><Relationship Id="rId4" Type="http://schemas.openxmlformats.org/officeDocument/2006/relationships/image" Target="../media/image21.jpeg"/><Relationship Id="rId1" Type="http://schemas.openxmlformats.org/officeDocument/2006/relationships/slideLayout" Target="../slideLayouts/slideLayout7.xml"/><Relationship Id="rId2" Type="http://schemas.openxmlformats.org/officeDocument/2006/relationships/image" Target="../media/image20.w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2.wmf"/></Relationships>
</file>

<file path=ppt/slides/_rels/slide26.xml.rels><?xml version="1.0" encoding="UTF-8" standalone="yes"?>
<Relationships xmlns="http://schemas.openxmlformats.org/package/2006/relationships"><Relationship Id="rId3" Type="http://schemas.openxmlformats.org/officeDocument/2006/relationships/image" Target="../media/image24.emf"/><Relationship Id="rId4" Type="http://schemas.openxmlformats.org/officeDocument/2006/relationships/hyperlink" Target="http://www.careercollegenc.org/pathways-collegetransfer.htm" TargetMode="External"/><Relationship Id="rId1" Type="http://schemas.openxmlformats.org/officeDocument/2006/relationships/slideLayout" Target="../slideLayouts/slideLayout7.xml"/><Relationship Id="rId2" Type="http://schemas.openxmlformats.org/officeDocument/2006/relationships/image" Target="../media/image2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 Id="rId3"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openxmlformats.org/officeDocument/2006/relationships/image" Target="../media/image26.jpeg"/><Relationship Id="rId4" Type="http://schemas.openxmlformats.org/officeDocument/2006/relationships/image" Target="../media/image27.png"/><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hyperlink" Target="http://www.planstudent.org/" TargetMode="External"/><Relationship Id="rId1" Type="http://schemas.openxmlformats.org/officeDocument/2006/relationships/slideLayout" Target="../slideLayouts/slideLayout7.xml"/><Relationship Id="rId2" Type="http://schemas.openxmlformats.org/officeDocument/2006/relationships/notesSlide" Target="../notesSlides/notesSlide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image" Target="../media/image3.gi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1.e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 Id="rId3" Type="http://schemas.openxmlformats.org/officeDocument/2006/relationships/image" Target="../media/image33.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http://www.act.org/plan/pdf/ItemResponseSummaryGuide.pdf" TargetMode="External"/><Relationship Id="rId3" Type="http://schemas.openxmlformats.org/officeDocument/2006/relationships/image" Target="../media/image3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 Id="rId3" Type="http://schemas.openxmlformats.org/officeDocument/2006/relationships/image" Target="../media/image3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3.xml"/><Relationship Id="rId3" Type="http://schemas.openxmlformats.org/officeDocument/2006/relationships/image" Target="../media/image35.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emf"/></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emf"/><Relationship Id="rId3" Type="http://schemas.openxmlformats.org/officeDocument/2006/relationships/image" Target="../media/image38.em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8.emf"/><Relationship Id="rId3" Type="http://schemas.openxmlformats.org/officeDocument/2006/relationships/image" Target="../media/image39.emf"/></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8.emf"/><Relationship Id="rId3" Type="http://schemas.openxmlformats.org/officeDocument/2006/relationships/image" Target="../media/image40.emf"/></Relationships>
</file>

<file path=ppt/slides/_rels/slide48.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2.jpeg"/><Relationship Id="rId5" Type="http://schemas.openxmlformats.org/officeDocument/2006/relationships/hyperlink" Target="http://www.act.org/standard/" TargetMode="External"/><Relationship Id="rId1" Type="http://schemas.openxmlformats.org/officeDocument/2006/relationships/slideLayout" Target="../slideLayouts/slideLayout6.xml"/><Relationship Id="rId2" Type="http://schemas.openxmlformats.org/officeDocument/2006/relationships/notesSlide" Target="../notesSlides/notesSlide2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8.xml"/><Relationship Id="rId3" Type="http://schemas.openxmlformats.org/officeDocument/2006/relationships/image" Target="../media/image43.w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1.xml"/><Relationship Id="rId3" Type="http://schemas.openxmlformats.org/officeDocument/2006/relationships/image" Target="../media/image4.tiff"/></Relationships>
</file>

<file path=ppt/slides/_rels/slide50.xml.rels><?xml version="1.0" encoding="UTF-8" standalone="yes"?>
<Relationships xmlns="http://schemas.openxmlformats.org/package/2006/relationships"><Relationship Id="rId3" Type="http://schemas.openxmlformats.org/officeDocument/2006/relationships/hyperlink" Target="http://www.actstudent.org/qotd/" TargetMode="External"/><Relationship Id="rId4" Type="http://schemas.openxmlformats.org/officeDocument/2006/relationships/image" Target="../media/image44.png"/><Relationship Id="rId1" Type="http://schemas.openxmlformats.org/officeDocument/2006/relationships/slideLayout" Target="../slideLayouts/slideLayout42.xml"/><Relationship Id="rId2" Type="http://schemas.openxmlformats.org/officeDocument/2006/relationships/notesSlide" Target="../notesSlides/notesSlide29.xml"/></Relationships>
</file>

<file path=ppt/slides/_rels/slide51.xml.rels><?xml version="1.0" encoding="UTF-8" standalone="yes"?>
<Relationships xmlns="http://schemas.openxmlformats.org/package/2006/relationships"><Relationship Id="rId3" Type="http://schemas.openxmlformats.org/officeDocument/2006/relationships/hyperlink" Target="http://www.act.org/plan/downloads.html" TargetMode="External"/><Relationship Id="rId4" Type="http://schemas.openxmlformats.org/officeDocument/2006/relationships/image" Target="../media/image45.png"/><Relationship Id="rId1" Type="http://schemas.openxmlformats.org/officeDocument/2006/relationships/slideLayout" Target="../slideLayouts/slideLayout42.xml"/><Relationship Id="rId2" Type="http://schemas.openxmlformats.org/officeDocument/2006/relationships/notesSlide" Target="../notesSlides/notesSlide3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image" Target="../media/image46.png"/><Relationship Id="rId3" Type="http://schemas.openxmlformats.org/officeDocument/2006/relationships/hyperlink" Target="http://www.act.org/mobileapps/" TargetMode="Externa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image" Target="../media/image4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2.xml"/><Relationship Id="rId3" Type="http://schemas.openxmlformats.org/officeDocument/2006/relationships/image" Target="../media/image5.emf"/></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 Id="rId6" Type="http://schemas.openxmlformats.org/officeDocument/2006/relationships/image" Target="../media/image9.jpeg"/><Relationship Id="rId7" Type="http://schemas.openxmlformats.org/officeDocument/2006/relationships/image" Target="../media/image10.png"/><Relationship Id="rId1" Type="http://schemas.openxmlformats.org/officeDocument/2006/relationships/slideLayout" Target="../slideLayouts/slideLayout37.xml"/><Relationship Id="rId2" Type="http://schemas.openxmlformats.org/officeDocument/2006/relationships/notesSlide" Target="../notesSlides/notesSlide3.xml"/></Relationships>
</file>

<file path=ppt/slides/_rels/slide8.xml.rels><?xml version="1.0" encoding="UTF-8" standalone="yes"?>
<Relationships xmlns="http://schemas.openxmlformats.org/package/2006/relationships"><Relationship Id="rId3" Type="http://schemas.openxmlformats.org/officeDocument/2006/relationships/hyperlink" Target="http://www.act.org/commoncore" TargetMode="External"/><Relationship Id="rId4" Type="http://schemas.openxmlformats.org/officeDocument/2006/relationships/image" Target="../media/image11.emf"/><Relationship Id="rId1" Type="http://schemas.openxmlformats.org/officeDocument/2006/relationships/slideLayout" Target="../slideLayouts/slideLayout42.xml"/><Relationship Id="rId2" Type="http://schemas.openxmlformats.org/officeDocument/2006/relationships/notesSlide" Target="../notesSlides/notesSlide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image" Target="../media/image1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Let’s Think About the ACT</a:t>
            </a:r>
            <a:endParaRPr lang="en-US" dirty="0"/>
          </a:p>
        </p:txBody>
      </p:sp>
      <p:sp>
        <p:nvSpPr>
          <p:cNvPr id="3" name="Subtitle 2"/>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3282193595"/>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62000" y="4800600"/>
            <a:ext cx="7239000" cy="1143000"/>
          </a:xfrm>
        </p:spPr>
        <p:txBody>
          <a:bodyPr>
            <a:noAutofit/>
          </a:bodyPr>
          <a:lstStyle/>
          <a:p>
            <a:pPr algn="ctr"/>
            <a:r>
              <a:rPr lang="en-US" sz="4000" dirty="0" smtClean="0"/>
              <a:t>Do all staff members know what is assessed on the ACT?</a:t>
            </a:r>
            <a:endParaRPr lang="en-US" sz="4000" dirty="0"/>
          </a:p>
        </p:txBody>
      </p:sp>
      <p:pic>
        <p:nvPicPr>
          <p:cNvPr id="8" name="Picture Placeholder 7" descr="Teacher High.jpg"/>
          <p:cNvPicPr>
            <a:picLocks noGrp="1" noChangeAspect="1"/>
          </p:cNvPicPr>
          <p:nvPr>
            <p:ph type="pic" idx="1"/>
          </p:nvPr>
        </p:nvPicPr>
        <p:blipFill>
          <a:blip r:embed="rId2">
            <a:extLst>
              <a:ext uri="{28A0092B-C50C-407E-A947-70E740481C1C}">
                <a14:useLocalDpi xmlns:a14="http://schemas.microsoft.com/office/drawing/2010/main" val="0"/>
              </a:ext>
            </a:extLst>
          </a:blip>
          <a:srcRect l="5573" r="5573"/>
          <a:stretch>
            <a:fillRect/>
          </a:stretch>
        </p:blipFill>
        <p:spPr/>
      </p:pic>
    </p:spTree>
    <p:extLst>
      <p:ext uri="{BB962C8B-B14F-4D97-AF65-F5344CB8AC3E}">
        <p14:creationId xmlns:p14="http://schemas.microsoft.com/office/powerpoint/2010/main" val="1067203622"/>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33400" y="4800600"/>
            <a:ext cx="8610600" cy="1143000"/>
          </a:xfrm>
        </p:spPr>
        <p:txBody>
          <a:bodyPr>
            <a:noAutofit/>
          </a:bodyPr>
          <a:lstStyle/>
          <a:p>
            <a:pPr algn="ctr"/>
            <a:r>
              <a:rPr lang="en-US" sz="4000" dirty="0" smtClean="0"/>
              <a:t>Which staff member(s) are responsible for teaching the ACT content? </a:t>
            </a:r>
            <a:endParaRPr lang="en-US" sz="4000" dirty="0"/>
          </a:p>
        </p:txBody>
      </p:sp>
      <p:pic>
        <p:nvPicPr>
          <p:cNvPr id="8" name="Picture Placeholder 7" descr="Teacher High.jpg"/>
          <p:cNvPicPr>
            <a:picLocks noGrp="1" noChangeAspect="1"/>
          </p:cNvPicPr>
          <p:nvPr>
            <p:ph type="pic" idx="1"/>
          </p:nvPr>
        </p:nvPicPr>
        <p:blipFill>
          <a:blip r:embed="rId2">
            <a:extLst>
              <a:ext uri="{28A0092B-C50C-407E-A947-70E740481C1C}">
                <a14:useLocalDpi xmlns:a14="http://schemas.microsoft.com/office/drawing/2010/main" val="0"/>
              </a:ext>
            </a:extLst>
          </a:blip>
          <a:srcRect l="5573" r="5573"/>
          <a:stretch>
            <a:fillRect/>
          </a:stretch>
        </p:blipFill>
        <p:spPr/>
      </p:pic>
    </p:spTree>
    <p:extLst>
      <p:ext uri="{BB962C8B-B14F-4D97-AF65-F5344CB8AC3E}">
        <p14:creationId xmlns:p14="http://schemas.microsoft.com/office/powerpoint/2010/main" val="1436201803"/>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0" y="4800600"/>
            <a:ext cx="8534400" cy="1905000"/>
          </a:xfrm>
        </p:spPr>
        <p:txBody>
          <a:bodyPr>
            <a:noAutofit/>
          </a:bodyPr>
          <a:lstStyle/>
          <a:p>
            <a:pPr algn="ctr"/>
            <a:r>
              <a:rPr lang="en-US" sz="4000" dirty="0" smtClean="0"/>
              <a:t>Which staff member(s) are responsible for teaching the PLAN/ACT test taking strategies ? </a:t>
            </a:r>
            <a:endParaRPr lang="en-US" sz="4000" dirty="0"/>
          </a:p>
        </p:txBody>
      </p:sp>
      <p:pic>
        <p:nvPicPr>
          <p:cNvPr id="8" name="Picture Placeholder 7" descr="Teacher High.jpg"/>
          <p:cNvPicPr>
            <a:picLocks noGrp="1" noChangeAspect="1"/>
          </p:cNvPicPr>
          <p:nvPr>
            <p:ph type="pic" idx="1"/>
          </p:nvPr>
        </p:nvPicPr>
        <p:blipFill>
          <a:blip r:embed="rId2">
            <a:extLst>
              <a:ext uri="{28A0092B-C50C-407E-A947-70E740481C1C}">
                <a14:useLocalDpi xmlns:a14="http://schemas.microsoft.com/office/drawing/2010/main" val="0"/>
              </a:ext>
            </a:extLst>
          </a:blip>
          <a:srcRect l="5573" r="5573"/>
          <a:stretch>
            <a:fillRect/>
          </a:stretch>
        </p:blipFill>
        <p:spPr/>
      </p:pic>
    </p:spTree>
    <p:extLst>
      <p:ext uri="{BB962C8B-B14F-4D97-AF65-F5344CB8AC3E}">
        <p14:creationId xmlns:p14="http://schemas.microsoft.com/office/powerpoint/2010/main" val="486705373"/>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28600" y="4419600"/>
            <a:ext cx="8534400" cy="2438400"/>
          </a:xfrm>
        </p:spPr>
        <p:txBody>
          <a:bodyPr>
            <a:noAutofit/>
          </a:bodyPr>
          <a:lstStyle/>
          <a:p>
            <a:pPr algn="ctr"/>
            <a:r>
              <a:rPr lang="en-US" sz="4000" dirty="0" smtClean="0"/>
              <a:t>Do all students know what is assessed on the ACT?</a:t>
            </a:r>
            <a:br>
              <a:rPr lang="en-US" sz="4000" dirty="0" smtClean="0"/>
            </a:br>
            <a:endParaRPr lang="en-US" sz="4000" dirty="0"/>
          </a:p>
        </p:txBody>
      </p:sp>
      <p:pic>
        <p:nvPicPr>
          <p:cNvPr id="8" name="Picture Placeholder 7" descr="Teacher High.jpg"/>
          <p:cNvPicPr>
            <a:picLocks noGrp="1" noChangeAspect="1"/>
          </p:cNvPicPr>
          <p:nvPr>
            <p:ph type="pic" idx="1"/>
          </p:nvPr>
        </p:nvPicPr>
        <p:blipFill>
          <a:blip r:embed="rId2">
            <a:extLst>
              <a:ext uri="{28A0092B-C50C-407E-A947-70E740481C1C}">
                <a14:useLocalDpi xmlns:a14="http://schemas.microsoft.com/office/drawing/2010/main" val="0"/>
              </a:ext>
            </a:extLst>
          </a:blip>
          <a:srcRect l="5573" r="5573"/>
          <a:stretch>
            <a:fillRect/>
          </a:stretch>
        </p:blipFill>
        <p:spPr/>
      </p:pic>
    </p:spTree>
    <p:extLst>
      <p:ext uri="{BB962C8B-B14F-4D97-AF65-F5344CB8AC3E}">
        <p14:creationId xmlns:p14="http://schemas.microsoft.com/office/powerpoint/2010/main" val="1576860367"/>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28600" y="4419600"/>
            <a:ext cx="8534400" cy="1828800"/>
          </a:xfrm>
        </p:spPr>
        <p:txBody>
          <a:bodyPr>
            <a:noAutofit/>
          </a:bodyPr>
          <a:lstStyle/>
          <a:p>
            <a:pPr algn="ctr"/>
            <a:r>
              <a:rPr lang="en-US" sz="4000" dirty="0" smtClean="0"/>
              <a:t/>
            </a:r>
            <a:br>
              <a:rPr lang="en-US" sz="4000" dirty="0" smtClean="0"/>
            </a:br>
            <a:r>
              <a:rPr lang="en-US" sz="4000" dirty="0" smtClean="0"/>
              <a:t>Do they know the appropriate test-taking tips?</a:t>
            </a:r>
            <a:endParaRPr lang="en-US" sz="4000" dirty="0"/>
          </a:p>
        </p:txBody>
      </p:sp>
      <p:pic>
        <p:nvPicPr>
          <p:cNvPr id="8" name="Picture Placeholder 7" descr="Teacher High.jpg"/>
          <p:cNvPicPr>
            <a:picLocks noGrp="1" noChangeAspect="1"/>
          </p:cNvPicPr>
          <p:nvPr>
            <p:ph type="pic" idx="1"/>
          </p:nvPr>
        </p:nvPicPr>
        <p:blipFill>
          <a:blip r:embed="rId2">
            <a:extLst>
              <a:ext uri="{28A0092B-C50C-407E-A947-70E740481C1C}">
                <a14:useLocalDpi xmlns:a14="http://schemas.microsoft.com/office/drawing/2010/main" val="0"/>
              </a:ext>
            </a:extLst>
          </a:blip>
          <a:srcRect l="5573" r="5573"/>
          <a:stretch>
            <a:fillRect/>
          </a:stretch>
        </p:blipFill>
        <p:spPr/>
      </p:pic>
    </p:spTree>
    <p:extLst>
      <p:ext uri="{BB962C8B-B14F-4D97-AF65-F5344CB8AC3E}">
        <p14:creationId xmlns:p14="http://schemas.microsoft.com/office/powerpoint/2010/main" val="518443718"/>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2035" name="Rectangle 3"/>
          <p:cNvSpPr>
            <a:spLocks noChangeArrowheads="1"/>
          </p:cNvSpPr>
          <p:nvPr/>
        </p:nvSpPr>
        <p:spPr bwMode="auto">
          <a:xfrm>
            <a:off x="6742113" y="2244725"/>
            <a:ext cx="1219200" cy="3249613"/>
          </a:xfrm>
          <a:prstGeom prst="rect">
            <a:avLst/>
          </a:prstGeom>
          <a:solidFill>
            <a:srgbClr val="AE89CD"/>
          </a:solidFill>
          <a:ln w="9525">
            <a:solidFill>
              <a:srgbClr val="AE89CD"/>
            </a:solidFill>
            <a:miter lim="800000"/>
            <a:headEnd/>
            <a:tailEnd/>
          </a:ln>
        </p:spPr>
        <p:txBody>
          <a:bodyPr wrap="none" anchor="ctr"/>
          <a:lstStyle/>
          <a:p>
            <a:endParaRPr lang="en-US" sz="1800"/>
          </a:p>
        </p:txBody>
      </p:sp>
      <p:sp>
        <p:nvSpPr>
          <p:cNvPr id="172036" name="Rectangle 4"/>
          <p:cNvSpPr>
            <a:spLocks noChangeArrowheads="1"/>
          </p:cNvSpPr>
          <p:nvPr/>
        </p:nvSpPr>
        <p:spPr bwMode="auto">
          <a:xfrm>
            <a:off x="1712913" y="3235325"/>
            <a:ext cx="1219200" cy="2259013"/>
          </a:xfrm>
          <a:prstGeom prst="rect">
            <a:avLst/>
          </a:prstGeom>
          <a:solidFill>
            <a:srgbClr val="0562AF"/>
          </a:solidFill>
          <a:ln w="9525">
            <a:solidFill>
              <a:srgbClr val="0562AF"/>
            </a:solidFill>
            <a:miter lim="800000"/>
            <a:headEnd/>
            <a:tailEnd/>
          </a:ln>
        </p:spPr>
        <p:txBody>
          <a:bodyPr wrap="none" anchor="ctr"/>
          <a:lstStyle/>
          <a:p>
            <a:endParaRPr lang="en-US" sz="1800"/>
          </a:p>
        </p:txBody>
      </p:sp>
      <p:sp>
        <p:nvSpPr>
          <p:cNvPr id="172037" name="Rectangle 5"/>
          <p:cNvSpPr>
            <a:spLocks noChangeArrowheads="1"/>
          </p:cNvSpPr>
          <p:nvPr/>
        </p:nvSpPr>
        <p:spPr bwMode="auto">
          <a:xfrm>
            <a:off x="4213225" y="2601913"/>
            <a:ext cx="1219200" cy="2892425"/>
          </a:xfrm>
          <a:prstGeom prst="rect">
            <a:avLst/>
          </a:prstGeom>
          <a:solidFill>
            <a:srgbClr val="61C3A9"/>
          </a:solidFill>
          <a:ln w="9525">
            <a:solidFill>
              <a:srgbClr val="61C3A9"/>
            </a:solidFill>
            <a:miter lim="800000"/>
            <a:headEnd/>
            <a:tailEnd/>
          </a:ln>
        </p:spPr>
        <p:txBody>
          <a:bodyPr wrap="none" anchor="ctr"/>
          <a:lstStyle/>
          <a:p>
            <a:endParaRPr lang="en-US" sz="1800"/>
          </a:p>
        </p:txBody>
      </p:sp>
      <p:pic>
        <p:nvPicPr>
          <p:cNvPr id="75781" name="Picture 6" descr="the_act_co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42113" y="5845175"/>
            <a:ext cx="12192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2039" name="Text Box 7"/>
          <p:cNvSpPr txBox="1">
            <a:spLocks noChangeArrowheads="1"/>
          </p:cNvSpPr>
          <p:nvPr/>
        </p:nvSpPr>
        <p:spPr bwMode="auto">
          <a:xfrm>
            <a:off x="1712913" y="2559050"/>
            <a:ext cx="121920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3200" b="1">
                <a:latin typeface="Helvetica" charset="0"/>
              </a:rPr>
              <a:t>25</a:t>
            </a:r>
          </a:p>
        </p:txBody>
      </p:sp>
      <p:sp>
        <p:nvSpPr>
          <p:cNvPr id="172040" name="Text Box 8"/>
          <p:cNvSpPr txBox="1">
            <a:spLocks noChangeArrowheads="1"/>
          </p:cNvSpPr>
          <p:nvPr/>
        </p:nvSpPr>
        <p:spPr bwMode="auto">
          <a:xfrm>
            <a:off x="6735763" y="1566863"/>
            <a:ext cx="121920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3200" b="1">
                <a:latin typeface="Helvetica" charset="0"/>
              </a:rPr>
              <a:t>36</a:t>
            </a:r>
          </a:p>
        </p:txBody>
      </p:sp>
      <p:sp>
        <p:nvSpPr>
          <p:cNvPr id="172041" name="Text Box 9"/>
          <p:cNvSpPr txBox="1">
            <a:spLocks noChangeArrowheads="1"/>
          </p:cNvSpPr>
          <p:nvPr/>
        </p:nvSpPr>
        <p:spPr bwMode="auto">
          <a:xfrm>
            <a:off x="4200525" y="1917700"/>
            <a:ext cx="121920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3200" b="1">
                <a:latin typeface="Helvetica" charset="0"/>
              </a:rPr>
              <a:t>32</a:t>
            </a:r>
          </a:p>
        </p:txBody>
      </p:sp>
      <p:sp>
        <p:nvSpPr>
          <p:cNvPr id="172042" name="Line 10"/>
          <p:cNvSpPr>
            <a:spLocks noChangeShapeType="1"/>
          </p:cNvSpPr>
          <p:nvPr/>
        </p:nvSpPr>
        <p:spPr bwMode="auto">
          <a:xfrm>
            <a:off x="2744788" y="3490913"/>
            <a:ext cx="1787525" cy="0"/>
          </a:xfrm>
          <a:prstGeom prst="line">
            <a:avLst/>
          </a:prstGeom>
          <a:noFill/>
          <a:ln w="152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72043" name="Line 11"/>
          <p:cNvSpPr>
            <a:spLocks noChangeShapeType="1"/>
          </p:cNvSpPr>
          <p:nvPr/>
        </p:nvSpPr>
        <p:spPr bwMode="auto">
          <a:xfrm>
            <a:off x="5451475" y="2881313"/>
            <a:ext cx="1625600" cy="0"/>
          </a:xfrm>
          <a:prstGeom prst="line">
            <a:avLst/>
          </a:prstGeom>
          <a:noFill/>
          <a:ln w="152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pic>
        <p:nvPicPr>
          <p:cNvPr id="75787" name="Picture 12" descr="explore_co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2913" y="5853113"/>
            <a:ext cx="12192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788" name="Picture 13" descr="plan_co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08463" y="5859463"/>
            <a:ext cx="12192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9" name="Title 1"/>
          <p:cNvSpPr>
            <a:spLocks noGrp="1"/>
          </p:cNvSpPr>
          <p:nvPr>
            <p:ph type="title"/>
          </p:nvPr>
        </p:nvSpPr>
        <p:spPr>
          <a:xfrm>
            <a:off x="457200" y="274638"/>
            <a:ext cx="8229600" cy="1554162"/>
          </a:xfrm>
        </p:spPr>
        <p:txBody>
          <a:bodyPr/>
          <a:lstStyle/>
          <a:p>
            <a:pPr eaLnBrk="1" hangingPunct="1"/>
            <a:r>
              <a:rPr lang="en-US">
                <a:latin typeface="Calibri" charset="0"/>
              </a:rPr>
              <a:t>Longitudinal Assessments</a:t>
            </a:r>
            <a:r>
              <a:rPr lang="en-US" sz="6000">
                <a:latin typeface="Calibri" charset="0"/>
              </a:rPr>
              <a:t/>
            </a:r>
            <a:br>
              <a:rPr lang="en-US" sz="6000">
                <a:latin typeface="Calibri" charset="0"/>
              </a:rPr>
            </a:br>
            <a:r>
              <a:rPr lang="en-US" sz="2600">
                <a:latin typeface="Calibri" charset="0"/>
              </a:rPr>
              <a:t>College Readiness System Scores</a:t>
            </a: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72036"/>
                                        </p:tgtEl>
                                        <p:attrNameLst>
                                          <p:attrName>style.visibility</p:attrName>
                                        </p:attrNameLst>
                                      </p:cBhvr>
                                      <p:to>
                                        <p:strVal val="visible"/>
                                      </p:to>
                                    </p:set>
                                    <p:animEffect transition="in" filter="slide(fromBottom)">
                                      <p:cBhvr>
                                        <p:cTn id="7" dur="500"/>
                                        <p:tgtEl>
                                          <p:spTgt spid="172036"/>
                                        </p:tgtEl>
                                      </p:cBhvr>
                                    </p:animEffect>
                                  </p:childTnLst>
                                </p:cTn>
                              </p:par>
                            </p:childTnLst>
                          </p:cTn>
                        </p:par>
                        <p:par>
                          <p:cTn id="8" fill="hold" nodeType="afterGroup">
                            <p:stCondLst>
                              <p:cond delay="500"/>
                            </p:stCondLst>
                            <p:childTnLst>
                              <p:par>
                                <p:cTn id="9" presetID="20" presetClass="entr" presetSubtype="0" fill="hold" grpId="0" nodeType="afterEffect">
                                  <p:stCondLst>
                                    <p:cond delay="500"/>
                                  </p:stCondLst>
                                  <p:childTnLst>
                                    <p:set>
                                      <p:cBhvr>
                                        <p:cTn id="10" dur="1" fill="hold">
                                          <p:stCondLst>
                                            <p:cond delay="0"/>
                                          </p:stCondLst>
                                        </p:cTn>
                                        <p:tgtEl>
                                          <p:spTgt spid="172039"/>
                                        </p:tgtEl>
                                        <p:attrNameLst>
                                          <p:attrName>style.visibility</p:attrName>
                                        </p:attrNameLst>
                                      </p:cBhvr>
                                      <p:to>
                                        <p:strVal val="visible"/>
                                      </p:to>
                                    </p:set>
                                    <p:animEffect transition="in" filter="wedge">
                                      <p:cBhvr>
                                        <p:cTn id="11" dur="500"/>
                                        <p:tgtEl>
                                          <p:spTgt spid="172039"/>
                                        </p:tgtEl>
                                      </p:cBhvr>
                                    </p:animEffect>
                                  </p:childTnLst>
                                </p:cTn>
                              </p:par>
                            </p:childTnLst>
                          </p:cTn>
                        </p:par>
                        <p:par>
                          <p:cTn id="12" fill="hold" nodeType="afterGroup">
                            <p:stCondLst>
                              <p:cond delay="1500"/>
                            </p:stCondLst>
                            <p:childTnLst>
                              <p:par>
                                <p:cTn id="13" presetID="12" presetClass="entr" presetSubtype="4" fill="hold" grpId="0" nodeType="afterEffect">
                                  <p:stCondLst>
                                    <p:cond delay="1000"/>
                                  </p:stCondLst>
                                  <p:childTnLst>
                                    <p:set>
                                      <p:cBhvr>
                                        <p:cTn id="14" dur="1" fill="hold">
                                          <p:stCondLst>
                                            <p:cond delay="0"/>
                                          </p:stCondLst>
                                        </p:cTn>
                                        <p:tgtEl>
                                          <p:spTgt spid="172037"/>
                                        </p:tgtEl>
                                        <p:attrNameLst>
                                          <p:attrName>style.visibility</p:attrName>
                                        </p:attrNameLst>
                                      </p:cBhvr>
                                      <p:to>
                                        <p:strVal val="visible"/>
                                      </p:to>
                                    </p:set>
                                    <p:animEffect transition="in" filter="slide(fromBottom)">
                                      <p:cBhvr>
                                        <p:cTn id="15" dur="500"/>
                                        <p:tgtEl>
                                          <p:spTgt spid="172037"/>
                                        </p:tgtEl>
                                      </p:cBhvr>
                                    </p:animEffect>
                                  </p:childTnLst>
                                </p:cTn>
                              </p:par>
                            </p:childTnLst>
                          </p:cTn>
                        </p:par>
                        <p:par>
                          <p:cTn id="16" fill="hold" nodeType="afterGroup">
                            <p:stCondLst>
                              <p:cond delay="3000"/>
                            </p:stCondLst>
                            <p:childTnLst>
                              <p:par>
                                <p:cTn id="17" presetID="20" presetClass="entr" presetSubtype="0" fill="hold" grpId="0" nodeType="afterEffect">
                                  <p:stCondLst>
                                    <p:cond delay="500"/>
                                  </p:stCondLst>
                                  <p:childTnLst>
                                    <p:set>
                                      <p:cBhvr>
                                        <p:cTn id="18" dur="1" fill="hold">
                                          <p:stCondLst>
                                            <p:cond delay="0"/>
                                          </p:stCondLst>
                                        </p:cTn>
                                        <p:tgtEl>
                                          <p:spTgt spid="172041"/>
                                        </p:tgtEl>
                                        <p:attrNameLst>
                                          <p:attrName>style.visibility</p:attrName>
                                        </p:attrNameLst>
                                      </p:cBhvr>
                                      <p:to>
                                        <p:strVal val="visible"/>
                                      </p:to>
                                    </p:set>
                                    <p:animEffect transition="in" filter="wedge">
                                      <p:cBhvr>
                                        <p:cTn id="19" dur="500"/>
                                        <p:tgtEl>
                                          <p:spTgt spid="172041"/>
                                        </p:tgtEl>
                                      </p:cBhvr>
                                    </p:animEffect>
                                  </p:childTnLst>
                                </p:cTn>
                              </p:par>
                            </p:childTnLst>
                          </p:cTn>
                        </p:par>
                        <p:par>
                          <p:cTn id="20" fill="hold" nodeType="afterGroup">
                            <p:stCondLst>
                              <p:cond delay="4000"/>
                            </p:stCondLst>
                            <p:childTnLst>
                              <p:par>
                                <p:cTn id="21" presetID="12" presetClass="entr" presetSubtype="4" fill="hold" grpId="0" nodeType="afterEffect">
                                  <p:stCondLst>
                                    <p:cond delay="1000"/>
                                  </p:stCondLst>
                                  <p:childTnLst>
                                    <p:set>
                                      <p:cBhvr>
                                        <p:cTn id="22" dur="1" fill="hold">
                                          <p:stCondLst>
                                            <p:cond delay="0"/>
                                          </p:stCondLst>
                                        </p:cTn>
                                        <p:tgtEl>
                                          <p:spTgt spid="172035"/>
                                        </p:tgtEl>
                                        <p:attrNameLst>
                                          <p:attrName>style.visibility</p:attrName>
                                        </p:attrNameLst>
                                      </p:cBhvr>
                                      <p:to>
                                        <p:strVal val="visible"/>
                                      </p:to>
                                    </p:set>
                                    <p:animEffect transition="in" filter="slide(fromBottom)">
                                      <p:cBhvr>
                                        <p:cTn id="23" dur="500"/>
                                        <p:tgtEl>
                                          <p:spTgt spid="172035"/>
                                        </p:tgtEl>
                                      </p:cBhvr>
                                    </p:animEffect>
                                  </p:childTnLst>
                                </p:cTn>
                              </p:par>
                            </p:childTnLst>
                          </p:cTn>
                        </p:par>
                        <p:par>
                          <p:cTn id="24" fill="hold" nodeType="afterGroup">
                            <p:stCondLst>
                              <p:cond delay="5500"/>
                            </p:stCondLst>
                            <p:childTnLst>
                              <p:par>
                                <p:cTn id="25" presetID="20" presetClass="entr" presetSubtype="0" fill="hold" grpId="0" nodeType="afterEffect">
                                  <p:stCondLst>
                                    <p:cond delay="500"/>
                                  </p:stCondLst>
                                  <p:childTnLst>
                                    <p:set>
                                      <p:cBhvr>
                                        <p:cTn id="26" dur="1" fill="hold">
                                          <p:stCondLst>
                                            <p:cond delay="0"/>
                                          </p:stCondLst>
                                        </p:cTn>
                                        <p:tgtEl>
                                          <p:spTgt spid="172040"/>
                                        </p:tgtEl>
                                        <p:attrNameLst>
                                          <p:attrName>style.visibility</p:attrName>
                                        </p:attrNameLst>
                                      </p:cBhvr>
                                      <p:to>
                                        <p:strVal val="visible"/>
                                      </p:to>
                                    </p:set>
                                    <p:animEffect transition="in" filter="wedge">
                                      <p:cBhvr>
                                        <p:cTn id="27" dur="500"/>
                                        <p:tgtEl>
                                          <p:spTgt spid="172040"/>
                                        </p:tgtEl>
                                      </p:cBhvr>
                                    </p:animEffect>
                                  </p:childTnLst>
                                </p:cTn>
                              </p:par>
                            </p:childTnLst>
                          </p:cTn>
                        </p:par>
                        <p:par>
                          <p:cTn id="28" fill="hold" nodeType="afterGroup">
                            <p:stCondLst>
                              <p:cond delay="6500"/>
                            </p:stCondLst>
                            <p:childTnLst>
                              <p:par>
                                <p:cTn id="29" presetID="2" presetClass="entr" presetSubtype="8" fill="hold" grpId="0" nodeType="afterEffect">
                                  <p:stCondLst>
                                    <p:cond delay="0"/>
                                  </p:stCondLst>
                                  <p:childTnLst>
                                    <p:set>
                                      <p:cBhvr>
                                        <p:cTn id="30" dur="1" fill="hold">
                                          <p:stCondLst>
                                            <p:cond delay="0"/>
                                          </p:stCondLst>
                                        </p:cTn>
                                        <p:tgtEl>
                                          <p:spTgt spid="172042"/>
                                        </p:tgtEl>
                                        <p:attrNameLst>
                                          <p:attrName>style.visibility</p:attrName>
                                        </p:attrNameLst>
                                      </p:cBhvr>
                                      <p:to>
                                        <p:strVal val="visible"/>
                                      </p:to>
                                    </p:set>
                                    <p:anim calcmode="lin" valueType="num">
                                      <p:cBhvr additive="base">
                                        <p:cTn id="31" dur="500" fill="hold"/>
                                        <p:tgtEl>
                                          <p:spTgt spid="172042"/>
                                        </p:tgtEl>
                                        <p:attrNameLst>
                                          <p:attrName>ppt_x</p:attrName>
                                        </p:attrNameLst>
                                      </p:cBhvr>
                                      <p:tavLst>
                                        <p:tav tm="0">
                                          <p:val>
                                            <p:strVal val="0-#ppt_w/2"/>
                                          </p:val>
                                        </p:tav>
                                        <p:tav tm="100000">
                                          <p:val>
                                            <p:strVal val="#ppt_x"/>
                                          </p:val>
                                        </p:tav>
                                      </p:tavLst>
                                    </p:anim>
                                    <p:anim calcmode="lin" valueType="num">
                                      <p:cBhvr additive="base">
                                        <p:cTn id="32" dur="500" fill="hold"/>
                                        <p:tgtEl>
                                          <p:spTgt spid="172042"/>
                                        </p:tgtEl>
                                        <p:attrNameLst>
                                          <p:attrName>ppt_y</p:attrName>
                                        </p:attrNameLst>
                                      </p:cBhvr>
                                      <p:tavLst>
                                        <p:tav tm="0">
                                          <p:val>
                                            <p:strVal val="#ppt_y"/>
                                          </p:val>
                                        </p:tav>
                                        <p:tav tm="100000">
                                          <p:val>
                                            <p:strVal val="#ppt_y"/>
                                          </p:val>
                                        </p:tav>
                                      </p:tavLst>
                                    </p:anim>
                                  </p:childTnLst>
                                </p:cTn>
                              </p:par>
                            </p:childTnLst>
                          </p:cTn>
                        </p:par>
                        <p:par>
                          <p:cTn id="33" fill="hold" nodeType="afterGroup">
                            <p:stCondLst>
                              <p:cond delay="7000"/>
                            </p:stCondLst>
                            <p:childTnLst>
                              <p:par>
                                <p:cTn id="34" presetID="2" presetClass="entr" presetSubtype="8" fill="hold" grpId="0" nodeType="afterEffect">
                                  <p:stCondLst>
                                    <p:cond delay="0"/>
                                  </p:stCondLst>
                                  <p:childTnLst>
                                    <p:set>
                                      <p:cBhvr>
                                        <p:cTn id="35" dur="1" fill="hold">
                                          <p:stCondLst>
                                            <p:cond delay="0"/>
                                          </p:stCondLst>
                                        </p:cTn>
                                        <p:tgtEl>
                                          <p:spTgt spid="172043"/>
                                        </p:tgtEl>
                                        <p:attrNameLst>
                                          <p:attrName>style.visibility</p:attrName>
                                        </p:attrNameLst>
                                      </p:cBhvr>
                                      <p:to>
                                        <p:strVal val="visible"/>
                                      </p:to>
                                    </p:set>
                                    <p:anim calcmode="lin" valueType="num">
                                      <p:cBhvr additive="base">
                                        <p:cTn id="36" dur="500" fill="hold"/>
                                        <p:tgtEl>
                                          <p:spTgt spid="172043"/>
                                        </p:tgtEl>
                                        <p:attrNameLst>
                                          <p:attrName>ppt_x</p:attrName>
                                        </p:attrNameLst>
                                      </p:cBhvr>
                                      <p:tavLst>
                                        <p:tav tm="0">
                                          <p:val>
                                            <p:strVal val="0-#ppt_w/2"/>
                                          </p:val>
                                        </p:tav>
                                        <p:tav tm="100000">
                                          <p:val>
                                            <p:strVal val="#ppt_x"/>
                                          </p:val>
                                        </p:tav>
                                      </p:tavLst>
                                    </p:anim>
                                    <p:anim calcmode="lin" valueType="num">
                                      <p:cBhvr additive="base">
                                        <p:cTn id="37" dur="500" fill="hold"/>
                                        <p:tgtEl>
                                          <p:spTgt spid="1720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5" grpId="0" animBg="1"/>
      <p:bldP spid="172036" grpId="0" animBg="1"/>
      <p:bldP spid="172037" grpId="0" animBg="1"/>
      <p:bldP spid="172039" grpId="0"/>
      <p:bldP spid="172040" grpId="0"/>
      <p:bldP spid="172041" grpId="0"/>
      <p:bldP spid="172042" grpId="0" animBg="1"/>
      <p:bldP spid="17204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12"/>
          <p:cNvSpPr>
            <a:spLocks noChangeArrowheads="1"/>
          </p:cNvSpPr>
          <p:nvPr/>
        </p:nvSpPr>
        <p:spPr bwMode="auto">
          <a:xfrm>
            <a:off x="561975" y="1219200"/>
            <a:ext cx="7543800" cy="166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r>
              <a:rPr lang="en-US" sz="1800">
                <a:solidFill>
                  <a:srgbClr val="000000"/>
                </a:solidFill>
                <a:latin typeface="HelveticaLTStd-Light" charset="0"/>
              </a:rPr>
              <a:t>PLAN helps 10th graders build a solid foundation for future academic and career success. PLAN is a curriculum-based educational and career planning program that measures achievement in English, math, reading, and science. PLAN is designed to help 10th graders build rigorous high school course plans and identify areas of academic need so they can stay on track for college and work success.</a:t>
            </a:r>
          </a:p>
        </p:txBody>
      </p:sp>
      <p:grpSp>
        <p:nvGrpSpPr>
          <p:cNvPr id="81923" name="Group 25"/>
          <p:cNvGrpSpPr>
            <a:grpSpLocks/>
          </p:cNvGrpSpPr>
          <p:nvPr/>
        </p:nvGrpSpPr>
        <p:grpSpPr bwMode="auto">
          <a:xfrm>
            <a:off x="1098550" y="2922588"/>
            <a:ext cx="7239000" cy="3548062"/>
            <a:chOff x="513" y="1440"/>
            <a:chExt cx="4560" cy="2208"/>
          </a:xfrm>
        </p:grpSpPr>
        <p:sp>
          <p:nvSpPr>
            <p:cNvPr id="81925" name="Text Box 37"/>
            <p:cNvSpPr txBox="1">
              <a:spLocks noChangeArrowheads="1"/>
            </p:cNvSpPr>
            <p:nvPr/>
          </p:nvSpPr>
          <p:spPr bwMode="auto">
            <a:xfrm>
              <a:off x="662" y="1468"/>
              <a:ext cx="3249" cy="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576" tIns="36576" rIns="36576" bIns="36576"/>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100">
                  <a:solidFill>
                    <a:srgbClr val="808080"/>
                  </a:solidFill>
                </a:rPr>
                <a:t>MEASURING STUDENT  PROGRESS TOWARD READINESS</a:t>
              </a:r>
              <a:endParaRPr lang="en-US" sz="1100">
                <a:solidFill>
                  <a:srgbClr val="000000"/>
                </a:solidFill>
              </a:endParaRPr>
            </a:p>
          </p:txBody>
        </p:sp>
        <p:sp>
          <p:nvSpPr>
            <p:cNvPr id="81926" name="Text Box 38"/>
            <p:cNvSpPr txBox="1">
              <a:spLocks noChangeArrowheads="1"/>
            </p:cNvSpPr>
            <p:nvPr/>
          </p:nvSpPr>
          <p:spPr bwMode="auto">
            <a:xfrm>
              <a:off x="4143" y="1440"/>
              <a:ext cx="796" cy="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576" tIns="36576" rIns="36576" bIns="36576"/>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100">
                  <a:solidFill>
                    <a:srgbClr val="808080"/>
                  </a:solidFill>
                </a:rPr>
                <a:t>IMPROVING </a:t>
              </a:r>
              <a:br>
                <a:rPr lang="en-US" sz="1100">
                  <a:solidFill>
                    <a:srgbClr val="808080"/>
                  </a:solidFill>
                </a:rPr>
              </a:br>
              <a:r>
                <a:rPr lang="en-US" sz="1100">
                  <a:solidFill>
                    <a:srgbClr val="808080"/>
                  </a:solidFill>
                </a:rPr>
                <a:t>COURSE RIGOR</a:t>
              </a:r>
            </a:p>
          </p:txBody>
        </p:sp>
        <p:sp>
          <p:nvSpPr>
            <p:cNvPr id="81927" name="Text Box 39"/>
            <p:cNvSpPr txBox="1">
              <a:spLocks noChangeArrowheads="1"/>
            </p:cNvSpPr>
            <p:nvPr/>
          </p:nvSpPr>
          <p:spPr bwMode="auto">
            <a:xfrm>
              <a:off x="624" y="2784"/>
              <a:ext cx="4320" cy="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576" tIns="36576" rIns="36576" bIns="36576"/>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lnSpc>
                  <a:spcPct val="115000"/>
                </a:lnSpc>
              </a:pPr>
              <a:r>
                <a:rPr lang="en-US" sz="900">
                  <a:solidFill>
                    <a:srgbClr val="808080"/>
                  </a:solidFill>
                </a:rPr>
                <a:t>SUPPORTING SOLUTIONS</a:t>
              </a:r>
              <a:r>
                <a:rPr lang="en-US" sz="1100">
                  <a:solidFill>
                    <a:srgbClr val="808080"/>
                  </a:solidFill>
                </a:rPr>
                <a:t/>
              </a:r>
              <a:br>
                <a:rPr lang="en-US" sz="1100">
                  <a:solidFill>
                    <a:srgbClr val="808080"/>
                  </a:solidFill>
                </a:rPr>
              </a:br>
              <a:r>
                <a:rPr lang="en-US" sz="1100">
                  <a:solidFill>
                    <a:srgbClr val="808080"/>
                  </a:solidFill>
                </a:rPr>
                <a:t>PLANNING SCHOOL IMPROVEMENT</a:t>
              </a:r>
            </a:p>
          </p:txBody>
        </p:sp>
        <p:sp>
          <p:nvSpPr>
            <p:cNvPr id="81928" name="Text Box 40"/>
            <p:cNvSpPr txBox="1">
              <a:spLocks noChangeArrowheads="1"/>
            </p:cNvSpPr>
            <p:nvPr/>
          </p:nvSpPr>
          <p:spPr bwMode="auto">
            <a:xfrm>
              <a:off x="621" y="1726"/>
              <a:ext cx="791" cy="864"/>
            </a:xfrm>
            <a:prstGeom prst="rect">
              <a:avLst/>
            </a:prstGeom>
            <a:solidFill>
              <a:srgbClr val="0562A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8016" tIns="128016" rIns="128016" bIns="128016"/>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200" b="1">
                  <a:solidFill>
                    <a:srgbClr val="FFFFFF"/>
                  </a:solidFill>
                </a:rPr>
                <a:t>EXPLORE</a:t>
              </a:r>
            </a:p>
            <a:p>
              <a:pPr algn="ctr" eaLnBrk="1" hangingPunct="1"/>
              <a:r>
                <a:rPr lang="en-US" sz="900">
                  <a:solidFill>
                    <a:srgbClr val="FFFFFF"/>
                  </a:solidFill>
                  <a:latin typeface="Helvetica" charset="0"/>
                </a:rPr>
                <a:t/>
              </a:r>
              <a:br>
                <a:rPr lang="en-US" sz="900">
                  <a:solidFill>
                    <a:srgbClr val="FFFFFF"/>
                  </a:solidFill>
                  <a:latin typeface="Helvetica" charset="0"/>
                </a:rPr>
              </a:br>
              <a:r>
                <a:rPr lang="en-US" sz="900">
                  <a:solidFill>
                    <a:srgbClr val="FFFFFF"/>
                  </a:solidFill>
                  <a:latin typeface="Helvetica" charset="0"/>
                </a:rPr>
                <a:t>8th and 9th grade </a:t>
              </a:r>
              <a:br>
                <a:rPr lang="en-US" sz="900">
                  <a:solidFill>
                    <a:srgbClr val="FFFFFF"/>
                  </a:solidFill>
                  <a:latin typeface="Helvetica" charset="0"/>
                </a:rPr>
              </a:br>
              <a:r>
                <a:rPr lang="en-US" sz="900">
                  <a:solidFill>
                    <a:srgbClr val="FFFFFF"/>
                  </a:solidFill>
                  <a:latin typeface="Helvetica" charset="0"/>
                </a:rPr>
                <a:t>curriculum-based educational and career planning program </a:t>
              </a:r>
              <a:endParaRPr lang="en-US" sz="1800">
                <a:solidFill>
                  <a:srgbClr val="000000"/>
                </a:solidFill>
                <a:latin typeface="Helvetica" charset="0"/>
              </a:endParaRPr>
            </a:p>
          </p:txBody>
        </p:sp>
        <p:sp>
          <p:nvSpPr>
            <p:cNvPr id="81929" name="Text Box 41"/>
            <p:cNvSpPr txBox="1">
              <a:spLocks noChangeArrowheads="1"/>
            </p:cNvSpPr>
            <p:nvPr/>
          </p:nvSpPr>
          <p:spPr bwMode="auto">
            <a:xfrm>
              <a:off x="1461" y="1728"/>
              <a:ext cx="792" cy="864"/>
            </a:xfrm>
            <a:prstGeom prst="rect">
              <a:avLst/>
            </a:prstGeom>
            <a:solidFill>
              <a:srgbClr val="61C3A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8016" tIns="128016" rIns="128016" bIns="128016"/>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200" b="1">
                  <a:solidFill>
                    <a:srgbClr val="FFFFFF"/>
                  </a:solidFill>
                </a:rPr>
                <a:t>PLAN</a:t>
              </a:r>
            </a:p>
            <a:p>
              <a:pPr algn="ctr" eaLnBrk="1" hangingPunct="1"/>
              <a:r>
                <a:rPr lang="en-US" sz="900">
                  <a:solidFill>
                    <a:srgbClr val="FFFFFF"/>
                  </a:solidFill>
                  <a:latin typeface="Helvetica" charset="0"/>
                </a:rPr>
                <a:t/>
              </a:r>
              <a:br>
                <a:rPr lang="en-US" sz="900">
                  <a:solidFill>
                    <a:srgbClr val="FFFFFF"/>
                  </a:solidFill>
                  <a:latin typeface="Helvetica" charset="0"/>
                </a:rPr>
              </a:br>
              <a:r>
                <a:rPr lang="en-US" sz="900">
                  <a:solidFill>
                    <a:srgbClr val="FFFFFF"/>
                  </a:solidFill>
                  <a:latin typeface="Helvetica" charset="0"/>
                </a:rPr>
                <a:t>10th grade curriculum-based educational and career planning program</a:t>
              </a:r>
              <a:endParaRPr lang="en-US" sz="1800">
                <a:solidFill>
                  <a:srgbClr val="000000"/>
                </a:solidFill>
                <a:latin typeface="Helvetica" charset="0"/>
              </a:endParaRPr>
            </a:p>
          </p:txBody>
        </p:sp>
        <p:sp>
          <p:nvSpPr>
            <p:cNvPr id="81930" name="Text Box 42"/>
            <p:cNvSpPr txBox="1">
              <a:spLocks noChangeArrowheads="1"/>
            </p:cNvSpPr>
            <p:nvPr/>
          </p:nvSpPr>
          <p:spPr bwMode="auto">
            <a:xfrm>
              <a:off x="2304" y="1726"/>
              <a:ext cx="791" cy="864"/>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8016" tIns="128016" rIns="128016" bIns="128016"/>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200" b="1">
                  <a:solidFill>
                    <a:srgbClr val="FFFFFF"/>
                  </a:solidFill>
                </a:rPr>
                <a:t>The ACT</a:t>
              </a:r>
            </a:p>
            <a:p>
              <a:pPr algn="ctr" eaLnBrk="1" hangingPunct="1"/>
              <a:endParaRPr lang="en-US" sz="1200">
                <a:solidFill>
                  <a:srgbClr val="FFFFFF"/>
                </a:solidFill>
              </a:endParaRPr>
            </a:p>
            <a:p>
              <a:pPr algn="ctr" eaLnBrk="1" hangingPunct="1"/>
              <a:r>
                <a:rPr lang="en-US" sz="900">
                  <a:solidFill>
                    <a:srgbClr val="FFFFFF"/>
                  </a:solidFill>
                  <a:latin typeface="Helvetica" charset="0"/>
                </a:rPr>
                <a:t>11th and 12th grade curriculum-based assessment for learning outcomes </a:t>
              </a:r>
              <a:endParaRPr lang="en-US" sz="1800">
                <a:solidFill>
                  <a:srgbClr val="000000"/>
                </a:solidFill>
                <a:latin typeface="Helvetica" charset="0"/>
              </a:endParaRPr>
            </a:p>
          </p:txBody>
        </p:sp>
        <p:sp>
          <p:nvSpPr>
            <p:cNvPr id="81931" name="Text Box 43"/>
            <p:cNvSpPr txBox="1">
              <a:spLocks noChangeArrowheads="1"/>
            </p:cNvSpPr>
            <p:nvPr/>
          </p:nvSpPr>
          <p:spPr bwMode="auto">
            <a:xfrm>
              <a:off x="3145" y="1726"/>
              <a:ext cx="791" cy="864"/>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8016" tIns="128016" rIns="128016" bIns="128016"/>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200" b="1">
                  <a:solidFill>
                    <a:srgbClr val="FFFFFF"/>
                  </a:solidFill>
                </a:rPr>
                <a:t>ENGAGE</a:t>
              </a:r>
            </a:p>
            <a:p>
              <a:pPr algn="ctr" eaLnBrk="1" hangingPunct="1"/>
              <a:endParaRPr lang="en-US" sz="1200">
                <a:solidFill>
                  <a:srgbClr val="FFFFFF"/>
                </a:solidFill>
              </a:endParaRPr>
            </a:p>
            <a:p>
              <a:pPr algn="ctr" eaLnBrk="1" hangingPunct="1"/>
              <a:r>
                <a:rPr lang="en-US" sz="900">
                  <a:solidFill>
                    <a:srgbClr val="FFFFFF"/>
                  </a:solidFill>
                  <a:latin typeface="Helvetica" charset="0"/>
                </a:rPr>
                <a:t>Middle and high school assessment that measures all factors of academic success</a:t>
              </a:r>
              <a:endParaRPr lang="en-US" sz="1800">
                <a:solidFill>
                  <a:srgbClr val="000000"/>
                </a:solidFill>
                <a:latin typeface="Helvetica" charset="0"/>
              </a:endParaRPr>
            </a:p>
          </p:txBody>
        </p:sp>
        <p:sp>
          <p:nvSpPr>
            <p:cNvPr id="81932" name="Text Box 44"/>
            <p:cNvSpPr txBox="1">
              <a:spLocks noChangeArrowheads="1"/>
            </p:cNvSpPr>
            <p:nvPr/>
          </p:nvSpPr>
          <p:spPr bwMode="auto">
            <a:xfrm>
              <a:off x="4176" y="1728"/>
              <a:ext cx="792" cy="864"/>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8016" tIns="128016" rIns="128016" bIns="128016"/>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200" b="1">
                  <a:solidFill>
                    <a:srgbClr val="FFFFFF"/>
                  </a:solidFill>
                </a:rPr>
                <a:t>QualityCore</a:t>
              </a:r>
            </a:p>
            <a:p>
              <a:pPr algn="ctr" eaLnBrk="1" hangingPunct="1"/>
              <a:endParaRPr lang="en-US" sz="1200">
                <a:solidFill>
                  <a:srgbClr val="FFFFFF"/>
                </a:solidFill>
              </a:endParaRPr>
            </a:p>
            <a:p>
              <a:pPr algn="ctr" eaLnBrk="1" hangingPunct="1"/>
              <a:r>
                <a:rPr lang="en-US" sz="900">
                  <a:solidFill>
                    <a:srgbClr val="FFFFFF"/>
                  </a:solidFill>
                  <a:latin typeface="Helvetica" charset="0"/>
                </a:rPr>
                <a:t>Research-driven solutions for strengthening curriculum</a:t>
              </a:r>
              <a:endParaRPr lang="en-US" sz="1800">
                <a:solidFill>
                  <a:srgbClr val="000000"/>
                </a:solidFill>
                <a:latin typeface="Helvetica" charset="0"/>
              </a:endParaRPr>
            </a:p>
          </p:txBody>
        </p:sp>
        <p:sp>
          <p:nvSpPr>
            <p:cNvPr id="81933" name="Text Box 45"/>
            <p:cNvSpPr txBox="1">
              <a:spLocks noChangeArrowheads="1"/>
            </p:cNvSpPr>
            <p:nvPr/>
          </p:nvSpPr>
          <p:spPr bwMode="auto">
            <a:xfrm>
              <a:off x="2832" y="3168"/>
              <a:ext cx="1536" cy="480"/>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8016" tIns="128016" rIns="128016" bIns="128016"/>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200" b="1">
                  <a:solidFill>
                    <a:srgbClr val="FFFFFF"/>
                  </a:solidFill>
                </a:rPr>
                <a:t>CoreWork Diagnostics</a:t>
              </a:r>
            </a:p>
            <a:p>
              <a:pPr algn="ctr" eaLnBrk="1" hangingPunct="1"/>
              <a:endParaRPr lang="en-US" sz="400">
                <a:solidFill>
                  <a:srgbClr val="FFFFFF"/>
                </a:solidFill>
              </a:endParaRPr>
            </a:p>
            <a:p>
              <a:pPr algn="ctr" eaLnBrk="1" hangingPunct="1"/>
              <a:r>
                <a:rPr lang="en-US" sz="900">
                  <a:solidFill>
                    <a:srgbClr val="FFFFFF"/>
                  </a:solidFill>
                  <a:latin typeface="Helvetica" charset="0"/>
                </a:rPr>
                <a:t>Online service to diagnose and improve content and practice areas</a:t>
              </a:r>
              <a:endParaRPr lang="en-US" sz="1800">
                <a:solidFill>
                  <a:srgbClr val="000000"/>
                </a:solidFill>
                <a:latin typeface="Helvetica" charset="0"/>
              </a:endParaRPr>
            </a:p>
          </p:txBody>
        </p:sp>
        <p:sp>
          <p:nvSpPr>
            <p:cNvPr id="81934" name="Text Box 45"/>
            <p:cNvSpPr txBox="1">
              <a:spLocks noChangeArrowheads="1"/>
            </p:cNvSpPr>
            <p:nvPr/>
          </p:nvSpPr>
          <p:spPr bwMode="auto">
            <a:xfrm>
              <a:off x="1248" y="3168"/>
              <a:ext cx="1536" cy="480"/>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8016" tIns="128016" rIns="128016" bIns="128016"/>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200" b="1">
                  <a:solidFill>
                    <a:srgbClr val="FFFFFF"/>
                  </a:solidFill>
                </a:rPr>
                <a:t>Core Practice Audit</a:t>
              </a:r>
            </a:p>
            <a:p>
              <a:pPr algn="ctr" eaLnBrk="1" hangingPunct="1"/>
              <a:endParaRPr lang="en-US" sz="400">
                <a:solidFill>
                  <a:srgbClr val="FFFFFF"/>
                </a:solidFill>
              </a:endParaRPr>
            </a:p>
            <a:p>
              <a:pPr algn="ctr" eaLnBrk="1" hangingPunct="1"/>
              <a:r>
                <a:rPr lang="en-US" sz="900">
                  <a:solidFill>
                    <a:srgbClr val="FFFFFF"/>
                  </a:solidFill>
                  <a:latin typeface="Helvetica" charset="0"/>
                </a:rPr>
                <a:t>Framework for evaluating current practices</a:t>
              </a:r>
              <a:endParaRPr lang="en-US" sz="1800">
                <a:solidFill>
                  <a:srgbClr val="000000"/>
                </a:solidFill>
                <a:latin typeface="Helvetica" charset="0"/>
              </a:endParaRPr>
            </a:p>
          </p:txBody>
        </p:sp>
        <p:grpSp>
          <p:nvGrpSpPr>
            <p:cNvPr id="81935" name="Group 46"/>
            <p:cNvGrpSpPr>
              <a:grpSpLocks/>
            </p:cNvGrpSpPr>
            <p:nvPr/>
          </p:nvGrpSpPr>
          <p:grpSpPr bwMode="auto">
            <a:xfrm>
              <a:off x="513" y="1455"/>
              <a:ext cx="3471" cy="129"/>
              <a:chOff x="102833805" y="113142958"/>
              <a:chExt cx="4543425" cy="175835"/>
            </a:xfrm>
          </p:grpSpPr>
          <p:sp>
            <p:nvSpPr>
              <p:cNvPr id="81944" name="Line 47"/>
              <p:cNvSpPr>
                <a:spLocks noChangeShapeType="1"/>
              </p:cNvSpPr>
              <p:nvPr/>
            </p:nvSpPr>
            <p:spPr bwMode="auto">
              <a:xfrm>
                <a:off x="102833805" y="113142958"/>
                <a:ext cx="4543425"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lIns="36576" tIns="36576" rIns="36576" bIns="36576"/>
              <a:lstStyle/>
              <a:p>
                <a:endParaRPr lang="en-US"/>
              </a:p>
            </p:txBody>
          </p:sp>
          <p:sp>
            <p:nvSpPr>
              <p:cNvPr id="81945" name="Line 48"/>
              <p:cNvSpPr>
                <a:spLocks noChangeShapeType="1"/>
              </p:cNvSpPr>
              <p:nvPr/>
            </p:nvSpPr>
            <p:spPr bwMode="auto">
              <a:xfrm>
                <a:off x="102833805" y="113147343"/>
                <a:ext cx="0" cy="17145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lIns="36576" tIns="36576" rIns="36576" bIns="36576"/>
              <a:lstStyle/>
              <a:p>
                <a:endParaRPr lang="en-US"/>
              </a:p>
            </p:txBody>
          </p:sp>
          <p:sp>
            <p:nvSpPr>
              <p:cNvPr id="81946" name="Line 49"/>
              <p:cNvSpPr>
                <a:spLocks noChangeShapeType="1"/>
              </p:cNvSpPr>
              <p:nvPr/>
            </p:nvSpPr>
            <p:spPr bwMode="auto">
              <a:xfrm>
                <a:off x="107377230" y="113147343"/>
                <a:ext cx="0" cy="17145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lIns="36576" tIns="36576" rIns="36576" bIns="36576"/>
              <a:lstStyle/>
              <a:p>
                <a:endParaRPr lang="en-US"/>
              </a:p>
            </p:txBody>
          </p:sp>
        </p:grpSp>
        <p:grpSp>
          <p:nvGrpSpPr>
            <p:cNvPr id="81936" name="Group 50"/>
            <p:cNvGrpSpPr>
              <a:grpSpLocks/>
            </p:cNvGrpSpPr>
            <p:nvPr/>
          </p:nvGrpSpPr>
          <p:grpSpPr bwMode="auto">
            <a:xfrm>
              <a:off x="4128" y="1455"/>
              <a:ext cx="864" cy="129"/>
              <a:chOff x="102833805" y="113142958"/>
              <a:chExt cx="4543425" cy="175835"/>
            </a:xfrm>
          </p:grpSpPr>
          <p:sp>
            <p:nvSpPr>
              <p:cNvPr id="81941" name="Line 51"/>
              <p:cNvSpPr>
                <a:spLocks noChangeShapeType="1"/>
              </p:cNvSpPr>
              <p:nvPr/>
            </p:nvSpPr>
            <p:spPr bwMode="auto">
              <a:xfrm>
                <a:off x="102833805" y="113142958"/>
                <a:ext cx="4543425"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lIns="36576" tIns="36576" rIns="36576" bIns="36576"/>
              <a:lstStyle/>
              <a:p>
                <a:endParaRPr lang="en-US"/>
              </a:p>
            </p:txBody>
          </p:sp>
          <p:sp>
            <p:nvSpPr>
              <p:cNvPr id="81942" name="Line 52"/>
              <p:cNvSpPr>
                <a:spLocks noChangeShapeType="1"/>
              </p:cNvSpPr>
              <p:nvPr/>
            </p:nvSpPr>
            <p:spPr bwMode="auto">
              <a:xfrm>
                <a:off x="102833805" y="113147343"/>
                <a:ext cx="0" cy="17145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lIns="36576" tIns="36576" rIns="36576" bIns="36576"/>
              <a:lstStyle/>
              <a:p>
                <a:endParaRPr lang="en-US"/>
              </a:p>
            </p:txBody>
          </p:sp>
          <p:sp>
            <p:nvSpPr>
              <p:cNvPr id="81943" name="Line 53"/>
              <p:cNvSpPr>
                <a:spLocks noChangeShapeType="1"/>
              </p:cNvSpPr>
              <p:nvPr/>
            </p:nvSpPr>
            <p:spPr bwMode="auto">
              <a:xfrm>
                <a:off x="107377230" y="113147343"/>
                <a:ext cx="0" cy="17145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lIns="36576" tIns="36576" rIns="36576" bIns="36576"/>
              <a:lstStyle/>
              <a:p>
                <a:endParaRPr lang="en-US"/>
              </a:p>
            </p:txBody>
          </p:sp>
        </p:grpSp>
        <p:grpSp>
          <p:nvGrpSpPr>
            <p:cNvPr id="81937" name="Group 54"/>
            <p:cNvGrpSpPr>
              <a:grpSpLocks/>
            </p:cNvGrpSpPr>
            <p:nvPr/>
          </p:nvGrpSpPr>
          <p:grpSpPr bwMode="auto">
            <a:xfrm flipV="1">
              <a:off x="513" y="2640"/>
              <a:ext cx="4560" cy="96"/>
              <a:chOff x="102833805" y="113142958"/>
              <a:chExt cx="4543425" cy="175835"/>
            </a:xfrm>
          </p:grpSpPr>
          <p:sp>
            <p:nvSpPr>
              <p:cNvPr id="81938" name="Line 55"/>
              <p:cNvSpPr>
                <a:spLocks noChangeShapeType="1"/>
              </p:cNvSpPr>
              <p:nvPr/>
            </p:nvSpPr>
            <p:spPr bwMode="auto">
              <a:xfrm>
                <a:off x="102833805" y="113142958"/>
                <a:ext cx="4543425"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lIns="36576" tIns="36576" rIns="36576" bIns="36576"/>
              <a:lstStyle/>
              <a:p>
                <a:endParaRPr lang="en-US"/>
              </a:p>
            </p:txBody>
          </p:sp>
          <p:sp>
            <p:nvSpPr>
              <p:cNvPr id="81939" name="Line 56"/>
              <p:cNvSpPr>
                <a:spLocks noChangeShapeType="1"/>
              </p:cNvSpPr>
              <p:nvPr/>
            </p:nvSpPr>
            <p:spPr bwMode="auto">
              <a:xfrm>
                <a:off x="102833805" y="113147343"/>
                <a:ext cx="0" cy="17145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lIns="36576" tIns="36576" rIns="36576" bIns="36576"/>
              <a:lstStyle/>
              <a:p>
                <a:endParaRPr lang="en-US"/>
              </a:p>
            </p:txBody>
          </p:sp>
          <p:sp>
            <p:nvSpPr>
              <p:cNvPr id="81940" name="Line 57"/>
              <p:cNvSpPr>
                <a:spLocks noChangeShapeType="1"/>
              </p:cNvSpPr>
              <p:nvPr/>
            </p:nvSpPr>
            <p:spPr bwMode="auto">
              <a:xfrm>
                <a:off x="107377230" y="113147343"/>
                <a:ext cx="0" cy="17145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lIns="36576" tIns="36576" rIns="36576" bIns="36576"/>
              <a:lstStyle/>
              <a:p>
                <a:endParaRPr lang="en-US"/>
              </a:p>
            </p:txBody>
          </p:sp>
        </p:grpSp>
      </p:grpSp>
      <p:sp>
        <p:nvSpPr>
          <p:cNvPr id="81924" name="Title 1"/>
          <p:cNvSpPr>
            <a:spLocks noGrp="1"/>
          </p:cNvSpPr>
          <p:nvPr>
            <p:ph type="title"/>
          </p:nvPr>
        </p:nvSpPr>
        <p:spPr/>
        <p:txBody>
          <a:bodyPr/>
          <a:lstStyle/>
          <a:p>
            <a:pPr eaLnBrk="1" hangingPunct="1"/>
            <a:r>
              <a:rPr lang="en-US">
                <a:solidFill>
                  <a:srgbClr val="61C3A9"/>
                </a:solidFill>
                <a:latin typeface="HelveticaLTStd-Light" charset="0"/>
              </a:rPr>
              <a:t>PLAN</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body" idx="1"/>
          </p:nvPr>
        </p:nvSpPr>
        <p:spPr>
          <a:xfrm>
            <a:off x="457200" y="1447800"/>
            <a:ext cx="8458200" cy="4525963"/>
          </a:xfrm>
        </p:spPr>
        <p:txBody>
          <a:bodyPr/>
          <a:lstStyle/>
          <a:p>
            <a:pPr eaLnBrk="1" hangingPunct="1">
              <a:buClr>
                <a:srgbClr val="61C3A9"/>
              </a:buClr>
            </a:pPr>
            <a:r>
              <a:rPr lang="en-US">
                <a:latin typeface="HelveticaLTStd-Light" charset="0"/>
              </a:rPr>
              <a:t>Grade 10</a:t>
            </a:r>
          </a:p>
          <a:p>
            <a:pPr eaLnBrk="1" hangingPunct="1">
              <a:buClr>
                <a:srgbClr val="61C3A9"/>
              </a:buClr>
            </a:pPr>
            <a:r>
              <a:rPr lang="en-US">
                <a:latin typeface="HelveticaLTStd-Light" charset="0"/>
              </a:rPr>
              <a:t>English, Mathematics, Reading, and Science</a:t>
            </a:r>
          </a:p>
          <a:p>
            <a:pPr eaLnBrk="1" hangingPunct="1">
              <a:buClr>
                <a:srgbClr val="61C3A9"/>
              </a:buClr>
            </a:pPr>
            <a:r>
              <a:rPr lang="en-US">
                <a:latin typeface="HelveticaLTStd-Light" charset="0"/>
              </a:rPr>
              <a:t>Total time for tests: 1 hour and 55 minutes</a:t>
            </a:r>
          </a:p>
          <a:p>
            <a:pPr eaLnBrk="1" hangingPunct="1">
              <a:buClr>
                <a:srgbClr val="61C3A9"/>
              </a:buClr>
            </a:pPr>
            <a:r>
              <a:rPr lang="en-US">
                <a:latin typeface="HelveticaLTStd-Light" charset="0"/>
              </a:rPr>
              <a:t>Needs Assessment</a:t>
            </a:r>
          </a:p>
          <a:p>
            <a:pPr eaLnBrk="1" hangingPunct="1">
              <a:buClr>
                <a:srgbClr val="61C3A9"/>
              </a:buClr>
            </a:pPr>
            <a:r>
              <a:rPr lang="en-US">
                <a:latin typeface="HelveticaLTStd-Light" charset="0"/>
              </a:rPr>
              <a:t>High School Course/Grade Information </a:t>
            </a:r>
          </a:p>
          <a:p>
            <a:pPr eaLnBrk="1" hangingPunct="1">
              <a:buClr>
                <a:srgbClr val="61C3A9"/>
              </a:buClr>
            </a:pPr>
            <a:r>
              <a:rPr lang="en-US">
                <a:latin typeface="HelveticaLTStd-Light" charset="0"/>
              </a:rPr>
              <a:t>UNIACT Interest Inventory </a:t>
            </a:r>
          </a:p>
          <a:p>
            <a:pPr eaLnBrk="1" hangingPunct="1">
              <a:buClr>
                <a:srgbClr val="61C3A9"/>
              </a:buClr>
            </a:pPr>
            <a:r>
              <a:rPr lang="en-US">
                <a:latin typeface="HelveticaLTStd-Light" charset="0"/>
              </a:rPr>
              <a:t>Educational Opportunity Service (EOS)</a:t>
            </a:r>
          </a:p>
        </p:txBody>
      </p:sp>
      <p:sp>
        <p:nvSpPr>
          <p:cNvPr id="83971" name="Rectangle 3"/>
          <p:cNvSpPr>
            <a:spLocks noGrp="1" noChangeArrowheads="1"/>
          </p:cNvSpPr>
          <p:nvPr>
            <p:ph type="title"/>
          </p:nvPr>
        </p:nvSpPr>
        <p:spPr/>
        <p:txBody>
          <a:bodyPr/>
          <a:lstStyle/>
          <a:p>
            <a:pPr eaLnBrk="1" hangingPunct="1"/>
            <a:r>
              <a:rPr lang="en-US">
                <a:solidFill>
                  <a:srgbClr val="61C3A9"/>
                </a:solidFill>
                <a:latin typeface="HelveticaLTStd-Light" charset="0"/>
              </a:rPr>
              <a:t>PLAN</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55"/>
          <p:cNvSpPr>
            <a:spLocks noGrp="1" noChangeArrowheads="1"/>
          </p:cNvSpPr>
          <p:nvPr>
            <p:ph type="title" idx="4294967295"/>
          </p:nvPr>
        </p:nvSpPr>
        <p:spPr>
          <a:xfrm>
            <a:off x="0" y="533400"/>
            <a:ext cx="9144000" cy="1143000"/>
          </a:xfrm>
        </p:spPr>
        <p:txBody>
          <a:bodyPr/>
          <a:lstStyle/>
          <a:p>
            <a:pPr>
              <a:defRPr/>
            </a:pPr>
            <a:r>
              <a:rPr lang="en-US" sz="3600" kern="1200" dirty="0">
                <a:ea typeface="ＭＳ Ｐゴシック" pitchFamily="34" charset="-128"/>
                <a:cs typeface="Arial" charset="0"/>
              </a:rPr>
              <a:t>ACT’s College Readiness Benchmarks</a:t>
            </a:r>
          </a:p>
        </p:txBody>
      </p:sp>
      <p:sp>
        <p:nvSpPr>
          <p:cNvPr id="105475" name="Rectangle 6"/>
          <p:cNvSpPr>
            <a:spLocks noGrp="1" noChangeArrowheads="1"/>
          </p:cNvSpPr>
          <p:nvPr>
            <p:ph idx="4294967295"/>
          </p:nvPr>
        </p:nvSpPr>
        <p:spPr>
          <a:xfrm>
            <a:off x="533400" y="4362450"/>
            <a:ext cx="8153400" cy="1552575"/>
          </a:xfrm>
        </p:spPr>
        <p:txBody>
          <a:bodyPr/>
          <a:lstStyle/>
          <a:p>
            <a:pPr>
              <a:spcBef>
                <a:spcPct val="40000"/>
              </a:spcBef>
            </a:pPr>
            <a:r>
              <a:rPr lang="en-US" sz="2100">
                <a:latin typeface="HelveticaLTStd-Light" charset="0"/>
                <a:cs typeface="MS PGothic" charset="0"/>
              </a:rPr>
              <a:t>Empirically derived</a:t>
            </a:r>
          </a:p>
          <a:p>
            <a:pPr>
              <a:spcBef>
                <a:spcPct val="40000"/>
              </a:spcBef>
            </a:pPr>
            <a:r>
              <a:rPr lang="en-US" sz="2100">
                <a:latin typeface="HelveticaLTStd-Light" charset="0"/>
                <a:cs typeface="MS PGothic" charset="0"/>
              </a:rPr>
              <a:t>50% chance of achieving a B or higher or about a 75% chance of achieving a C or higher in the corresponding credit-bearing college course</a:t>
            </a:r>
          </a:p>
        </p:txBody>
      </p:sp>
      <p:graphicFrame>
        <p:nvGraphicFramePr>
          <p:cNvPr id="144391" name="Group 7"/>
          <p:cNvGraphicFramePr>
            <a:graphicFrameLocks noGrp="1"/>
          </p:cNvGraphicFramePr>
          <p:nvPr/>
        </p:nvGraphicFramePr>
        <p:xfrm>
          <a:off x="566738" y="2008188"/>
          <a:ext cx="8001000" cy="2076450"/>
        </p:xfrm>
        <a:graphic>
          <a:graphicData uri="http://schemas.openxmlformats.org/drawingml/2006/table">
            <a:tbl>
              <a:tblPr/>
              <a:tblGrid>
                <a:gridCol w="1035050"/>
                <a:gridCol w="2305050"/>
                <a:gridCol w="1165225"/>
                <a:gridCol w="1165225"/>
                <a:gridCol w="1165225"/>
                <a:gridCol w="1165225"/>
              </a:tblGrid>
              <a:tr h="365125">
                <a:tc rowSpan="2">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700" b="1" i="0" u="none" strike="noStrike" cap="none" normalizeH="0" baseline="0">
                          <a:ln>
                            <a:noFill/>
                          </a:ln>
                          <a:solidFill>
                            <a:schemeClr val="tx1"/>
                          </a:solidFill>
                          <a:effectLst/>
                          <a:latin typeface="Arial" charset="0"/>
                          <a:ea typeface="ＭＳ Ｐゴシック" charset="0"/>
                          <a:cs typeface="Times New Roman" charset="0"/>
                        </a:rPr>
                        <a:t>Test</a:t>
                      </a:r>
                      <a:endParaRPr kumimoji="0" lang="en-US" sz="1700" b="0" i="0" u="none" strike="noStrike" cap="none" normalizeH="0" baseline="0">
                        <a:ln>
                          <a:noFill/>
                        </a:ln>
                        <a:solidFill>
                          <a:schemeClr val="tx1"/>
                        </a:solidFill>
                        <a:effectLst/>
                        <a:latin typeface="Arial" charset="0"/>
                        <a:ea typeface="ＭＳ Ｐゴシック" charset="0"/>
                        <a:cs typeface="Times New Roman" charset="0"/>
                      </a:endParaRPr>
                    </a:p>
                  </a:txBody>
                  <a:tcPr marL="91429" marR="91429" marT="45728" marB="45728"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700" b="1" i="0" u="none" strike="noStrike" cap="none" normalizeH="0" baseline="0">
                          <a:ln>
                            <a:noFill/>
                          </a:ln>
                          <a:solidFill>
                            <a:schemeClr val="tx1"/>
                          </a:solidFill>
                          <a:effectLst/>
                          <a:latin typeface="Arial" charset="0"/>
                          <a:ea typeface="ＭＳ Ｐゴシック" charset="0"/>
                          <a:cs typeface="Times New Roman" charset="0"/>
                        </a:rPr>
                        <a:t>College Course</a:t>
                      </a:r>
                      <a:endParaRPr kumimoji="0" lang="en-US" sz="1700" b="0" i="0" u="none" strike="noStrike" cap="none" normalizeH="0" baseline="0">
                        <a:ln>
                          <a:noFill/>
                        </a:ln>
                        <a:solidFill>
                          <a:schemeClr val="tx1"/>
                        </a:solidFill>
                        <a:effectLst/>
                        <a:latin typeface="Arial" charset="0"/>
                        <a:ea typeface="ＭＳ Ｐゴシック" charset="0"/>
                        <a:cs typeface="Times New Roman" charset="0"/>
                      </a:endParaRPr>
                    </a:p>
                  </a:txBody>
                  <a:tcPr marL="91429" marR="91429" marT="45728" marB="45728"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endParaRPr kumimoji="0" lang="en-US" sz="1700" b="0" i="0" u="none" strike="noStrike" cap="none" normalizeH="0" baseline="0">
                        <a:ln>
                          <a:noFill/>
                        </a:ln>
                        <a:solidFill>
                          <a:schemeClr val="tx1"/>
                        </a:solidFill>
                        <a:effectLst/>
                        <a:latin typeface="Arial" charset="0"/>
                        <a:ea typeface="ＭＳ Ｐゴシック" charset="0"/>
                        <a:cs typeface="ＭＳ Ｐゴシック" charset="0"/>
                      </a:endParaRPr>
                    </a:p>
                  </a:txBody>
                  <a:tcPr marL="91429" marR="91429" marT="45728" marB="45728" anchor="b" horzOverflow="overflow">
                    <a:lnL>
                      <a:noFill/>
                    </a:lnL>
                    <a:lnR>
                      <a:noFill/>
                    </a:lnR>
                    <a:lnT>
                      <a:noFill/>
                    </a:lnT>
                    <a:lnB>
                      <a:noFill/>
                    </a:lnB>
                    <a:lnTlToBr>
                      <a:noFill/>
                    </a:lnTlToBr>
                    <a:lnBlToTr>
                      <a:noFill/>
                    </a:lnBlToTr>
                    <a:noFill/>
                  </a:tcPr>
                </a:tc>
                <a:tc hMerge="1">
                  <a:txBody>
                    <a:bodyPr/>
                    <a:lstStyle/>
                    <a:p>
                      <a:endParaRPr lang="en-US"/>
                    </a:p>
                  </a:txBody>
                  <a:tcPr/>
                </a:tc>
                <a:tc rowSpan="2">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700" b="1" i="0" u="none" strike="noStrike" cap="none" normalizeH="0" baseline="0">
                          <a:ln>
                            <a:noFill/>
                          </a:ln>
                          <a:solidFill>
                            <a:schemeClr val="tx1"/>
                          </a:solidFill>
                          <a:effectLst/>
                          <a:latin typeface="Arial" charset="0"/>
                          <a:ea typeface="ＭＳ Ｐゴシック" charset="0"/>
                          <a:cs typeface="Times New Roman" charset="0"/>
                        </a:rPr>
                        <a:t>PLAN</a:t>
                      </a:r>
                      <a:endParaRPr kumimoji="0" lang="en-US" sz="1700" b="0" i="0" u="none" strike="noStrike" cap="none" normalizeH="0" baseline="0">
                        <a:ln>
                          <a:noFill/>
                        </a:ln>
                        <a:solidFill>
                          <a:schemeClr val="tx1"/>
                        </a:solidFill>
                        <a:effectLst/>
                        <a:latin typeface="Arial" charset="0"/>
                        <a:ea typeface="ＭＳ Ｐゴシック" charset="0"/>
                        <a:cs typeface="Times New Roman" charset="0"/>
                      </a:endParaRPr>
                    </a:p>
                  </a:txBody>
                  <a:tcPr marL="91429" marR="91429" marT="45728" marB="45728"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700" b="1" i="0" u="none" strike="noStrike" cap="none" normalizeH="0" baseline="0">
                          <a:ln>
                            <a:noFill/>
                          </a:ln>
                          <a:solidFill>
                            <a:schemeClr val="tx1"/>
                          </a:solidFill>
                          <a:effectLst/>
                          <a:latin typeface="Arial" charset="0"/>
                          <a:ea typeface="ＭＳ Ｐゴシック" charset="0"/>
                          <a:cs typeface="Times New Roman" charset="0"/>
                        </a:rPr>
                        <a:t>ACT</a:t>
                      </a:r>
                      <a:endParaRPr kumimoji="0" lang="en-US" sz="1700" b="0" i="0" u="none" strike="noStrike" cap="none" normalizeH="0" baseline="0">
                        <a:ln>
                          <a:noFill/>
                        </a:ln>
                        <a:solidFill>
                          <a:schemeClr val="tx1"/>
                        </a:solidFill>
                        <a:effectLst/>
                        <a:latin typeface="Arial" charset="0"/>
                        <a:ea typeface="ＭＳ Ｐゴシック" charset="0"/>
                        <a:cs typeface="Times New Roman" charset="0"/>
                      </a:endParaRPr>
                    </a:p>
                  </a:txBody>
                  <a:tcPr marL="91429" marR="91429" marT="45728" marB="45728"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r>
              <a:tr h="244475">
                <a:tc vMerge="1">
                  <a:txBody>
                    <a:bodyPr/>
                    <a:lstStyle/>
                    <a:p>
                      <a:endParaRPr lang="en-US"/>
                    </a:p>
                  </a:txBody>
                  <a:tcPr/>
                </a:tc>
                <a:tc vMerge="1">
                  <a:txBody>
                    <a:bodyPr/>
                    <a:lstStyle/>
                    <a:p>
                      <a:endParaRPr lang="en-US"/>
                    </a:p>
                  </a:txBody>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charset="0"/>
                          <a:ea typeface="ＭＳ Ｐゴシック" charset="0"/>
                          <a:cs typeface="Arial" charset="0"/>
                        </a:rPr>
                        <a:t>8th Grade</a:t>
                      </a:r>
                    </a:p>
                  </a:txBody>
                  <a:tcPr marL="91429" marR="91429" marT="45728" marB="45728"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charset="0"/>
                          <a:ea typeface="ＭＳ Ｐゴシック" charset="0"/>
                          <a:cs typeface="Arial" charset="0"/>
                        </a:rPr>
                        <a:t>9th Grade</a:t>
                      </a:r>
                    </a:p>
                  </a:txBody>
                  <a:tcPr marL="91429" marR="91429" marT="45728" marB="45728"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en-US"/>
                    </a:p>
                  </a:txBody>
                  <a:tcPr/>
                </a:tc>
                <a:tc vMerge="1">
                  <a:txBody>
                    <a:bodyPr/>
                    <a:lstStyle/>
                    <a:p>
                      <a:endParaRPr lang="en-US"/>
                    </a:p>
                  </a:txBody>
                  <a:tcPr/>
                </a:tc>
              </a:tr>
              <a:tr h="365125">
                <a:tc>
                  <a:txBody>
                    <a:bodyPr/>
                    <a:lstStyle/>
                    <a:p>
                      <a:pPr marL="342900" marR="0" lvl="0" indent="-342900" algn="l" defTabSz="914400" rtl="0" eaLnBrk="0" fontAlgn="b" latinLnBrk="0" hangingPunct="0">
                        <a:lnSpc>
                          <a:spcPct val="100000"/>
                        </a:lnSpc>
                        <a:spcBef>
                          <a:spcPct val="0"/>
                        </a:spcBef>
                        <a:spcAft>
                          <a:spcPct val="0"/>
                        </a:spcAft>
                        <a:buClrTx/>
                        <a:buSzTx/>
                        <a:buFontTx/>
                        <a:buNone/>
                        <a:tabLst/>
                      </a:pPr>
                      <a:r>
                        <a:rPr kumimoji="0" lang="en-US" sz="1700" b="0" i="0" u="none" strike="noStrike" cap="none" normalizeH="0" baseline="0">
                          <a:ln>
                            <a:noFill/>
                          </a:ln>
                          <a:solidFill>
                            <a:schemeClr val="tx1"/>
                          </a:solidFill>
                          <a:effectLst/>
                          <a:latin typeface="Arial" charset="0"/>
                          <a:ea typeface="ＭＳ Ｐゴシック" charset="0"/>
                          <a:cs typeface="Times New Roman" charset="0"/>
                        </a:rPr>
                        <a:t>English</a:t>
                      </a:r>
                    </a:p>
                  </a:txBody>
                  <a:tcPr marL="91429" marR="91429" marT="45728" marB="4572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l" defTabSz="914400" rtl="0" eaLnBrk="0" fontAlgn="b" latinLnBrk="0" hangingPunct="0">
                        <a:lnSpc>
                          <a:spcPct val="100000"/>
                        </a:lnSpc>
                        <a:spcBef>
                          <a:spcPct val="0"/>
                        </a:spcBef>
                        <a:spcAft>
                          <a:spcPct val="0"/>
                        </a:spcAft>
                        <a:buClrTx/>
                        <a:buSzTx/>
                        <a:buFontTx/>
                        <a:buNone/>
                        <a:tabLst/>
                      </a:pPr>
                      <a:r>
                        <a:rPr kumimoji="0" lang="en-US" sz="1700" b="0" i="0" u="none" strike="noStrike" cap="none" normalizeH="0" baseline="0">
                          <a:ln>
                            <a:noFill/>
                          </a:ln>
                          <a:solidFill>
                            <a:schemeClr val="tx1"/>
                          </a:solidFill>
                          <a:effectLst/>
                          <a:latin typeface="Arial" charset="0"/>
                          <a:ea typeface="ＭＳ Ｐゴシック" charset="0"/>
                          <a:cs typeface="Times New Roman" charset="0"/>
                        </a:rPr>
                        <a:t>English Composition</a:t>
                      </a:r>
                    </a:p>
                  </a:txBody>
                  <a:tcPr marL="91429" marR="91429" marT="45728" marB="4572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700" b="0" i="0" u="none" strike="noStrike" cap="none" normalizeH="0" baseline="0">
                          <a:ln>
                            <a:noFill/>
                          </a:ln>
                          <a:solidFill>
                            <a:schemeClr val="tx1"/>
                          </a:solidFill>
                          <a:effectLst/>
                          <a:latin typeface="Arial" charset="0"/>
                          <a:ea typeface="ＭＳ Ｐゴシック" charset="0"/>
                          <a:cs typeface="Times New Roman" charset="0"/>
                        </a:rPr>
                        <a:t>13</a:t>
                      </a:r>
                    </a:p>
                  </a:txBody>
                  <a:tcPr marL="91429" marR="91429" marT="45728" marB="4572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700" b="0" i="0" u="none" strike="noStrike" cap="none" normalizeH="0" baseline="0">
                          <a:ln>
                            <a:noFill/>
                          </a:ln>
                          <a:solidFill>
                            <a:schemeClr val="tx1"/>
                          </a:solidFill>
                          <a:effectLst/>
                          <a:latin typeface="Arial" charset="0"/>
                          <a:ea typeface="ＭＳ Ｐゴシック" charset="0"/>
                          <a:cs typeface="Times New Roman" charset="0"/>
                        </a:rPr>
                        <a:t>14</a:t>
                      </a:r>
                    </a:p>
                  </a:txBody>
                  <a:tcPr marL="91429" marR="91429" marT="45728" marB="4572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700" b="0" i="0" u="none" strike="noStrike" cap="none" normalizeH="0" baseline="0">
                          <a:ln>
                            <a:noFill/>
                          </a:ln>
                          <a:solidFill>
                            <a:schemeClr val="tx1"/>
                          </a:solidFill>
                          <a:effectLst/>
                          <a:latin typeface="Arial" charset="0"/>
                          <a:ea typeface="ＭＳ Ｐゴシック" charset="0"/>
                          <a:cs typeface="Times New Roman" charset="0"/>
                        </a:rPr>
                        <a:t>15</a:t>
                      </a:r>
                    </a:p>
                  </a:txBody>
                  <a:tcPr marL="91429" marR="91429" marT="45728" marB="4572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700" b="0" i="0" u="none" strike="noStrike" cap="none" normalizeH="0" baseline="0">
                          <a:ln>
                            <a:noFill/>
                          </a:ln>
                          <a:solidFill>
                            <a:schemeClr val="tx1"/>
                          </a:solidFill>
                          <a:effectLst/>
                          <a:latin typeface="Arial" charset="0"/>
                          <a:ea typeface="ＭＳ Ｐゴシック" charset="0"/>
                          <a:cs typeface="Times New Roman" charset="0"/>
                        </a:rPr>
                        <a:t>18</a:t>
                      </a:r>
                    </a:p>
                  </a:txBody>
                  <a:tcPr marL="91429" marR="91429" marT="45728" marB="4572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DDDDD"/>
                    </a:solidFill>
                  </a:tcPr>
                </a:tc>
              </a:tr>
              <a:tr h="371475">
                <a:tc>
                  <a:txBody>
                    <a:bodyPr/>
                    <a:lstStyle/>
                    <a:p>
                      <a:pPr marL="342900" marR="0" lvl="0" indent="-342900" algn="l" defTabSz="914400" rtl="0" eaLnBrk="0" fontAlgn="b" latinLnBrk="0" hangingPunct="0">
                        <a:lnSpc>
                          <a:spcPct val="100000"/>
                        </a:lnSpc>
                        <a:spcBef>
                          <a:spcPct val="0"/>
                        </a:spcBef>
                        <a:spcAft>
                          <a:spcPct val="0"/>
                        </a:spcAft>
                        <a:buClrTx/>
                        <a:buSzTx/>
                        <a:buFontTx/>
                        <a:buNone/>
                        <a:tabLst/>
                      </a:pPr>
                      <a:r>
                        <a:rPr kumimoji="0" lang="en-US" sz="1700" b="0" i="0" u="none" strike="noStrike" cap="none" normalizeH="0" baseline="0">
                          <a:ln>
                            <a:noFill/>
                          </a:ln>
                          <a:solidFill>
                            <a:schemeClr val="tx1"/>
                          </a:solidFill>
                          <a:effectLst/>
                          <a:latin typeface="Arial" charset="0"/>
                          <a:ea typeface="ＭＳ Ｐゴシック" charset="0"/>
                          <a:cs typeface="Times New Roman" charset="0"/>
                        </a:rPr>
                        <a:t>Math </a:t>
                      </a:r>
                    </a:p>
                  </a:txBody>
                  <a:tcPr marL="91429" marR="91429" marT="45728" marB="4572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 latinLnBrk="0" hangingPunct="0">
                        <a:lnSpc>
                          <a:spcPct val="100000"/>
                        </a:lnSpc>
                        <a:spcBef>
                          <a:spcPct val="0"/>
                        </a:spcBef>
                        <a:spcAft>
                          <a:spcPct val="0"/>
                        </a:spcAft>
                        <a:buClrTx/>
                        <a:buSzTx/>
                        <a:buFontTx/>
                        <a:buNone/>
                        <a:tabLst/>
                      </a:pPr>
                      <a:r>
                        <a:rPr kumimoji="0" lang="en-US" sz="1700" b="0" i="0" u="none" strike="noStrike" cap="none" normalizeH="0" baseline="0">
                          <a:ln>
                            <a:noFill/>
                          </a:ln>
                          <a:solidFill>
                            <a:schemeClr val="tx1"/>
                          </a:solidFill>
                          <a:effectLst/>
                          <a:latin typeface="Arial" charset="0"/>
                          <a:ea typeface="ＭＳ Ｐゴシック" charset="0"/>
                          <a:cs typeface="Times New Roman" charset="0"/>
                        </a:rPr>
                        <a:t>College Algebra </a:t>
                      </a:r>
                    </a:p>
                  </a:txBody>
                  <a:tcPr marL="91429" marR="91429" marT="45728" marB="4572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700" b="0" i="0" u="none" strike="noStrike" cap="none" normalizeH="0" baseline="0">
                          <a:ln>
                            <a:noFill/>
                          </a:ln>
                          <a:solidFill>
                            <a:schemeClr val="tx1"/>
                          </a:solidFill>
                          <a:effectLst/>
                          <a:latin typeface="Arial" charset="0"/>
                          <a:ea typeface="ＭＳ Ｐゴシック" charset="0"/>
                          <a:cs typeface="Times New Roman" charset="0"/>
                        </a:rPr>
                        <a:t>17</a:t>
                      </a:r>
                    </a:p>
                  </a:txBody>
                  <a:tcPr marL="91429" marR="91429" marT="45728" marB="4572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700" b="0" i="0" u="none" strike="noStrike" cap="none" normalizeH="0" baseline="0">
                          <a:ln>
                            <a:noFill/>
                          </a:ln>
                          <a:solidFill>
                            <a:schemeClr val="tx1"/>
                          </a:solidFill>
                          <a:effectLst/>
                          <a:latin typeface="Arial" charset="0"/>
                          <a:ea typeface="ＭＳ Ｐゴシック" charset="0"/>
                          <a:cs typeface="Times New Roman" charset="0"/>
                        </a:rPr>
                        <a:t>18</a:t>
                      </a:r>
                    </a:p>
                  </a:txBody>
                  <a:tcPr marL="91429" marR="91429" marT="45728" marB="4572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700" b="0" i="0" u="none" strike="noStrike" cap="none" normalizeH="0" baseline="0">
                          <a:ln>
                            <a:noFill/>
                          </a:ln>
                          <a:solidFill>
                            <a:schemeClr val="tx1"/>
                          </a:solidFill>
                          <a:effectLst/>
                          <a:latin typeface="Arial" charset="0"/>
                          <a:ea typeface="ＭＳ Ｐゴシック" charset="0"/>
                          <a:cs typeface="Times New Roman" charset="0"/>
                        </a:rPr>
                        <a:t>19</a:t>
                      </a:r>
                    </a:p>
                  </a:txBody>
                  <a:tcPr marL="91429" marR="91429" marT="45728" marB="4572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700" b="0" i="0" u="none" strike="noStrike" cap="none" normalizeH="0" baseline="0">
                          <a:ln>
                            <a:noFill/>
                          </a:ln>
                          <a:solidFill>
                            <a:schemeClr val="tx1"/>
                          </a:solidFill>
                          <a:effectLst/>
                          <a:latin typeface="Arial" charset="0"/>
                          <a:ea typeface="ＭＳ Ｐゴシック" charset="0"/>
                          <a:cs typeface="Times New Roman" charset="0"/>
                        </a:rPr>
                        <a:t>22</a:t>
                      </a:r>
                    </a:p>
                  </a:txBody>
                  <a:tcPr marL="91429" marR="91429" marT="45728" marB="4572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125">
                <a:tc>
                  <a:txBody>
                    <a:bodyPr/>
                    <a:lstStyle/>
                    <a:p>
                      <a:pPr marL="342900" marR="0" lvl="0" indent="-342900" algn="l" defTabSz="914400" rtl="0" eaLnBrk="0" fontAlgn="b" latinLnBrk="0" hangingPunct="0">
                        <a:lnSpc>
                          <a:spcPct val="100000"/>
                        </a:lnSpc>
                        <a:spcBef>
                          <a:spcPct val="0"/>
                        </a:spcBef>
                        <a:spcAft>
                          <a:spcPct val="0"/>
                        </a:spcAft>
                        <a:buClrTx/>
                        <a:buSzTx/>
                        <a:buFontTx/>
                        <a:buNone/>
                        <a:tabLst/>
                      </a:pPr>
                      <a:r>
                        <a:rPr kumimoji="0" lang="en-US" sz="1700" b="0" i="0" u="none" strike="noStrike" cap="none" normalizeH="0" baseline="0">
                          <a:ln>
                            <a:noFill/>
                          </a:ln>
                          <a:solidFill>
                            <a:schemeClr val="tx1"/>
                          </a:solidFill>
                          <a:effectLst/>
                          <a:latin typeface="Arial" charset="0"/>
                          <a:ea typeface="ＭＳ Ｐゴシック" charset="0"/>
                          <a:cs typeface="Times New Roman" charset="0"/>
                        </a:rPr>
                        <a:t>Reading</a:t>
                      </a:r>
                    </a:p>
                  </a:txBody>
                  <a:tcPr marL="91429" marR="91429" marT="45728" marB="4572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l" defTabSz="914400" rtl="0" eaLnBrk="0" fontAlgn="b" latinLnBrk="0" hangingPunct="0">
                        <a:lnSpc>
                          <a:spcPct val="100000"/>
                        </a:lnSpc>
                        <a:spcBef>
                          <a:spcPct val="0"/>
                        </a:spcBef>
                        <a:spcAft>
                          <a:spcPct val="0"/>
                        </a:spcAft>
                        <a:buClrTx/>
                        <a:buSzTx/>
                        <a:buFontTx/>
                        <a:buNone/>
                        <a:tabLst/>
                      </a:pPr>
                      <a:r>
                        <a:rPr kumimoji="0" lang="en-US" sz="1700" b="0" i="0" u="none" strike="noStrike" cap="none" normalizeH="0" baseline="0">
                          <a:ln>
                            <a:noFill/>
                          </a:ln>
                          <a:solidFill>
                            <a:schemeClr val="tx1"/>
                          </a:solidFill>
                          <a:effectLst/>
                          <a:latin typeface="Arial" charset="0"/>
                          <a:ea typeface="ＭＳ Ｐゴシック" charset="0"/>
                          <a:cs typeface="Times New Roman" charset="0"/>
                        </a:rPr>
                        <a:t>Social Sciences</a:t>
                      </a:r>
                    </a:p>
                  </a:txBody>
                  <a:tcPr marL="91429" marR="91429" marT="45728" marB="4572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700" b="0" i="0" u="none" strike="noStrike" cap="none" normalizeH="0" baseline="0">
                          <a:ln>
                            <a:noFill/>
                          </a:ln>
                          <a:solidFill>
                            <a:schemeClr val="tx1"/>
                          </a:solidFill>
                          <a:effectLst/>
                          <a:latin typeface="Arial" charset="0"/>
                          <a:ea typeface="ＭＳ Ｐゴシック" charset="0"/>
                          <a:cs typeface="Times New Roman" charset="0"/>
                        </a:rPr>
                        <a:t>15</a:t>
                      </a:r>
                    </a:p>
                  </a:txBody>
                  <a:tcPr marL="91429" marR="91429" marT="45728" marB="4572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700" b="0" i="0" u="none" strike="noStrike" cap="none" normalizeH="0" baseline="0">
                          <a:ln>
                            <a:noFill/>
                          </a:ln>
                          <a:solidFill>
                            <a:schemeClr val="tx1"/>
                          </a:solidFill>
                          <a:effectLst/>
                          <a:latin typeface="Arial" charset="0"/>
                          <a:ea typeface="ＭＳ Ｐゴシック" charset="0"/>
                          <a:cs typeface="Times New Roman" charset="0"/>
                        </a:rPr>
                        <a:t>16</a:t>
                      </a:r>
                    </a:p>
                  </a:txBody>
                  <a:tcPr marL="91429" marR="91429" marT="45728" marB="4572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700" b="0" i="0" u="none" strike="noStrike" cap="none" normalizeH="0" baseline="0">
                          <a:ln>
                            <a:noFill/>
                          </a:ln>
                          <a:solidFill>
                            <a:schemeClr val="tx1"/>
                          </a:solidFill>
                          <a:effectLst/>
                          <a:latin typeface="Arial" charset="0"/>
                          <a:ea typeface="ＭＳ Ｐゴシック" charset="0"/>
                          <a:cs typeface="Times New Roman" charset="0"/>
                        </a:rPr>
                        <a:t>17</a:t>
                      </a:r>
                    </a:p>
                  </a:txBody>
                  <a:tcPr marL="91429" marR="91429" marT="45728" marB="4572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DDDDD"/>
                    </a:solid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700" b="0" i="0" u="none" strike="noStrike" cap="none" normalizeH="0" baseline="0">
                          <a:ln>
                            <a:noFill/>
                          </a:ln>
                          <a:solidFill>
                            <a:schemeClr val="tx1"/>
                          </a:solidFill>
                          <a:effectLst/>
                          <a:latin typeface="Arial" charset="0"/>
                          <a:ea typeface="ＭＳ Ｐゴシック" charset="0"/>
                          <a:cs typeface="Times New Roman" charset="0"/>
                        </a:rPr>
                        <a:t>21</a:t>
                      </a:r>
                    </a:p>
                  </a:txBody>
                  <a:tcPr marL="91429" marR="91429" marT="45728" marB="4572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DDDDD"/>
                    </a:solidFill>
                  </a:tcPr>
                </a:tc>
              </a:tr>
              <a:tr h="365125">
                <a:tc>
                  <a:txBody>
                    <a:bodyPr/>
                    <a:lstStyle/>
                    <a:p>
                      <a:pPr marL="342900" marR="0" lvl="0" indent="-342900" algn="l" defTabSz="914400" rtl="0" eaLnBrk="0" fontAlgn="b" latinLnBrk="0" hangingPunct="0">
                        <a:lnSpc>
                          <a:spcPct val="100000"/>
                        </a:lnSpc>
                        <a:spcBef>
                          <a:spcPct val="0"/>
                        </a:spcBef>
                        <a:spcAft>
                          <a:spcPct val="0"/>
                        </a:spcAft>
                        <a:buClrTx/>
                        <a:buSzTx/>
                        <a:buFontTx/>
                        <a:buNone/>
                        <a:tabLst/>
                      </a:pPr>
                      <a:r>
                        <a:rPr kumimoji="0" lang="en-US" sz="1700" b="0" i="0" u="none" strike="noStrike" cap="none" normalizeH="0" baseline="0">
                          <a:ln>
                            <a:noFill/>
                          </a:ln>
                          <a:solidFill>
                            <a:schemeClr val="tx1"/>
                          </a:solidFill>
                          <a:effectLst/>
                          <a:latin typeface="Arial" charset="0"/>
                          <a:ea typeface="ＭＳ Ｐゴシック" charset="0"/>
                          <a:cs typeface="Times New Roman" charset="0"/>
                        </a:rPr>
                        <a:t>Science</a:t>
                      </a:r>
                    </a:p>
                  </a:txBody>
                  <a:tcPr marL="91429" marR="91429" marT="45728" marB="4572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 latinLnBrk="0" hangingPunct="0">
                        <a:lnSpc>
                          <a:spcPct val="100000"/>
                        </a:lnSpc>
                        <a:spcBef>
                          <a:spcPct val="0"/>
                        </a:spcBef>
                        <a:spcAft>
                          <a:spcPct val="0"/>
                        </a:spcAft>
                        <a:buClrTx/>
                        <a:buSzTx/>
                        <a:buFontTx/>
                        <a:buNone/>
                        <a:tabLst/>
                      </a:pPr>
                      <a:r>
                        <a:rPr kumimoji="0" lang="en-US" sz="1700" b="0" i="0" u="none" strike="noStrike" cap="none" normalizeH="0" baseline="0">
                          <a:ln>
                            <a:noFill/>
                          </a:ln>
                          <a:solidFill>
                            <a:schemeClr val="tx1"/>
                          </a:solidFill>
                          <a:effectLst/>
                          <a:latin typeface="Arial" charset="0"/>
                          <a:ea typeface="ＭＳ Ｐゴシック" charset="0"/>
                          <a:cs typeface="Times New Roman" charset="0"/>
                        </a:rPr>
                        <a:t>Biology</a:t>
                      </a:r>
                    </a:p>
                  </a:txBody>
                  <a:tcPr marL="91429" marR="91429" marT="45728" marB="4572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700" b="0" i="0" u="none" strike="noStrike" cap="none" normalizeH="0" baseline="0">
                          <a:ln>
                            <a:noFill/>
                          </a:ln>
                          <a:solidFill>
                            <a:schemeClr val="tx1"/>
                          </a:solidFill>
                          <a:effectLst/>
                          <a:latin typeface="Arial" charset="0"/>
                          <a:ea typeface="ＭＳ Ｐゴシック" charset="0"/>
                          <a:cs typeface="Times New Roman" charset="0"/>
                        </a:rPr>
                        <a:t>20</a:t>
                      </a:r>
                    </a:p>
                  </a:txBody>
                  <a:tcPr marL="91429" marR="91429" marT="45728" marB="4572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700" b="0" i="0" u="none" strike="noStrike" cap="none" normalizeH="0" baseline="0">
                          <a:ln>
                            <a:noFill/>
                          </a:ln>
                          <a:solidFill>
                            <a:schemeClr val="tx1"/>
                          </a:solidFill>
                          <a:effectLst/>
                          <a:latin typeface="Arial" charset="0"/>
                          <a:ea typeface="ＭＳ Ｐゴシック" charset="0"/>
                          <a:cs typeface="Times New Roman" charset="0"/>
                        </a:rPr>
                        <a:t>20</a:t>
                      </a:r>
                    </a:p>
                  </a:txBody>
                  <a:tcPr marL="91429" marR="91429" marT="45728" marB="4572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700" b="0" i="0" u="none" strike="noStrike" cap="none" normalizeH="0" baseline="0">
                          <a:ln>
                            <a:noFill/>
                          </a:ln>
                          <a:solidFill>
                            <a:schemeClr val="tx1"/>
                          </a:solidFill>
                          <a:effectLst/>
                          <a:latin typeface="Arial" charset="0"/>
                          <a:ea typeface="ＭＳ Ｐゴシック" charset="0"/>
                          <a:cs typeface="Times New Roman" charset="0"/>
                        </a:rPr>
                        <a:t>21</a:t>
                      </a:r>
                    </a:p>
                  </a:txBody>
                  <a:tcPr marL="91429" marR="91429" marT="45728" marB="4572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 latinLnBrk="0" hangingPunct="0">
                        <a:lnSpc>
                          <a:spcPct val="100000"/>
                        </a:lnSpc>
                        <a:spcBef>
                          <a:spcPct val="0"/>
                        </a:spcBef>
                        <a:spcAft>
                          <a:spcPct val="0"/>
                        </a:spcAft>
                        <a:buClrTx/>
                        <a:buSzTx/>
                        <a:buFontTx/>
                        <a:buNone/>
                        <a:tabLst/>
                      </a:pPr>
                      <a:r>
                        <a:rPr kumimoji="0" lang="en-US" sz="1700" b="0" i="0" u="none" strike="noStrike" cap="none" normalizeH="0" baseline="0">
                          <a:ln>
                            <a:noFill/>
                          </a:ln>
                          <a:solidFill>
                            <a:schemeClr val="tx1"/>
                          </a:solidFill>
                          <a:effectLst/>
                          <a:latin typeface="Arial" charset="0"/>
                          <a:ea typeface="ＭＳ Ｐゴシック" charset="0"/>
                          <a:cs typeface="Times New Roman" charset="0"/>
                        </a:rPr>
                        <a:t>24</a:t>
                      </a:r>
                    </a:p>
                  </a:txBody>
                  <a:tcPr marL="91429" marR="91429" marT="45728" marB="45728"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05520" name="Text Box 54"/>
          <p:cNvSpPr txBox="1">
            <a:spLocks noChangeArrowheads="1"/>
          </p:cNvSpPr>
          <p:nvPr/>
        </p:nvSpPr>
        <p:spPr bwMode="auto">
          <a:xfrm>
            <a:off x="4344988" y="2068513"/>
            <a:ext cx="1447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1800" b="1">
                <a:solidFill>
                  <a:srgbClr val="000000"/>
                </a:solidFill>
                <a:cs typeface="MS PGothic" charset="0"/>
              </a:rPr>
              <a:t>EXPLORE</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15"/>
          <p:cNvSpPr>
            <a:spLocks noGrp="1" noChangeArrowheads="1"/>
          </p:cNvSpPr>
          <p:nvPr>
            <p:ph type="title" idx="4294967295"/>
          </p:nvPr>
        </p:nvSpPr>
        <p:spPr/>
        <p:txBody>
          <a:bodyPr/>
          <a:lstStyle/>
          <a:p>
            <a:pPr eaLnBrk="1" hangingPunct="1"/>
            <a:r>
              <a:rPr lang="en-US" sz="4000" b="1" dirty="0">
                <a:latin typeface="HelveticaLTStd-Light" charset="0"/>
              </a:rPr>
              <a:t>Student Score </a:t>
            </a:r>
            <a:r>
              <a:rPr lang="en-US" sz="4000" b="1" dirty="0" smtClean="0">
                <a:latin typeface="HelveticaLTStd-Light" charset="0"/>
              </a:rPr>
              <a:t>Report - PLAN</a:t>
            </a:r>
            <a:endParaRPr lang="en-US" sz="4000" b="1" dirty="0">
              <a:latin typeface="HelveticaLTStd-Light" charset="0"/>
            </a:endParaRPr>
          </a:p>
        </p:txBody>
      </p:sp>
      <p:sp>
        <p:nvSpPr>
          <p:cNvPr id="107523" name="Rectangle 16"/>
          <p:cNvSpPr>
            <a:spLocks noGrp="1" noChangeArrowheads="1"/>
          </p:cNvSpPr>
          <p:nvPr>
            <p:ph type="body" sz="half" idx="4294967295"/>
          </p:nvPr>
        </p:nvSpPr>
        <p:spPr>
          <a:xfrm>
            <a:off x="457200" y="1600200"/>
            <a:ext cx="4038600" cy="4525963"/>
          </a:xfrm>
        </p:spPr>
        <p:txBody>
          <a:bodyPr/>
          <a:lstStyle/>
          <a:p>
            <a:pPr eaLnBrk="1" hangingPunct="1">
              <a:buClr>
                <a:srgbClr val="E94342"/>
              </a:buClr>
              <a:buFont typeface="Wingdings" charset="0"/>
              <a:buChar char="ü"/>
            </a:pPr>
            <a:r>
              <a:rPr lang="en-US" sz="2800">
                <a:latin typeface="HelveticaLTStd-Light" charset="0"/>
              </a:rPr>
              <a:t>Scores</a:t>
            </a:r>
          </a:p>
          <a:p>
            <a:pPr eaLnBrk="1" hangingPunct="1">
              <a:buClr>
                <a:srgbClr val="E94342"/>
              </a:buClr>
              <a:buFont typeface="Wingdings" charset="0"/>
              <a:buChar char="ü"/>
            </a:pPr>
            <a:r>
              <a:rPr lang="en-US" sz="2800">
                <a:latin typeface="HelveticaLTStd-Light" charset="0"/>
              </a:rPr>
              <a:t>Course Plans</a:t>
            </a:r>
          </a:p>
          <a:p>
            <a:pPr eaLnBrk="1" hangingPunct="1">
              <a:buClr>
                <a:srgbClr val="E94342"/>
              </a:buClr>
              <a:buFont typeface="Wingdings" charset="0"/>
              <a:buChar char="ü"/>
            </a:pPr>
            <a:r>
              <a:rPr lang="en-US" sz="2800">
                <a:latin typeface="HelveticaLTStd-Light" charset="0"/>
              </a:rPr>
              <a:t>College Readiness Benchmarks</a:t>
            </a:r>
          </a:p>
          <a:p>
            <a:pPr eaLnBrk="1" hangingPunct="1">
              <a:buClr>
                <a:srgbClr val="E94342"/>
              </a:buClr>
              <a:buFont typeface="Wingdings" charset="0"/>
              <a:buChar char="ü"/>
            </a:pPr>
            <a:r>
              <a:rPr lang="en-US" sz="2800">
                <a:latin typeface="HelveticaLTStd-Light" charset="0"/>
              </a:rPr>
              <a:t>College/Career Plans</a:t>
            </a:r>
          </a:p>
          <a:p>
            <a:pPr eaLnBrk="1" hangingPunct="1">
              <a:buClr>
                <a:srgbClr val="E94342"/>
              </a:buClr>
              <a:buFont typeface="Wingdings" charset="0"/>
              <a:buChar char="ü"/>
            </a:pPr>
            <a:r>
              <a:rPr lang="en-US" sz="2800">
                <a:latin typeface="HelveticaLTStd-Light" charset="0"/>
              </a:rPr>
              <a:t>Needs Assessment</a:t>
            </a:r>
          </a:p>
          <a:p>
            <a:pPr eaLnBrk="1" hangingPunct="1">
              <a:buClr>
                <a:srgbClr val="E94342"/>
              </a:buClr>
              <a:buFont typeface="Wingdings" charset="0"/>
              <a:buChar char="ü"/>
            </a:pPr>
            <a:r>
              <a:rPr lang="en-US" sz="2800">
                <a:latin typeface="HelveticaLTStd-Light" charset="0"/>
              </a:rPr>
              <a:t>Career Interest Inventory</a:t>
            </a:r>
          </a:p>
          <a:p>
            <a:pPr eaLnBrk="1" hangingPunct="1">
              <a:buClr>
                <a:srgbClr val="E94342"/>
              </a:buClr>
              <a:buFont typeface="Wingdings" charset="0"/>
              <a:buChar char="ü"/>
            </a:pPr>
            <a:r>
              <a:rPr lang="en-US" sz="2800">
                <a:latin typeface="HelveticaLTStd-Light" charset="0"/>
              </a:rPr>
              <a:t>Item Analysis</a:t>
            </a:r>
          </a:p>
          <a:p>
            <a:pPr eaLnBrk="1" hangingPunct="1"/>
            <a:endParaRPr lang="en-US" sz="2800">
              <a:latin typeface="HelveticaLTStd-Light" charset="0"/>
            </a:endParaRPr>
          </a:p>
        </p:txBody>
      </p:sp>
      <p:pic>
        <p:nvPicPr>
          <p:cNvPr id="10752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1214438"/>
            <a:ext cx="419735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724400"/>
            <a:ext cx="7772400" cy="1470025"/>
          </a:xfrm>
        </p:spPr>
        <p:txBody>
          <a:bodyPr/>
          <a:lstStyle/>
          <a:p>
            <a:r>
              <a:rPr lang="en-US" dirty="0" smtClean="0"/>
              <a:t>Let’s Think About the ACT</a:t>
            </a:r>
            <a:endParaRPr lang="en-US" dirty="0"/>
          </a:p>
        </p:txBody>
      </p:sp>
      <p:sp>
        <p:nvSpPr>
          <p:cNvPr id="3" name="Subtitle 2"/>
          <p:cNvSpPr>
            <a:spLocks noGrp="1"/>
          </p:cNvSpPr>
          <p:nvPr>
            <p:ph type="subTitle" idx="1"/>
          </p:nvPr>
        </p:nvSpPr>
        <p:spPr/>
        <p:txBody>
          <a:bodyPr/>
          <a:lstStyle/>
          <a:p>
            <a:endParaRPr lang="en-US" dirty="0" smtClean="0"/>
          </a:p>
        </p:txBody>
      </p:sp>
      <p:pic>
        <p:nvPicPr>
          <p:cNvPr id="4" name="Picture 3" descr="Collaboration.g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09800" y="762000"/>
            <a:ext cx="4267200" cy="4223657"/>
          </a:xfrm>
          <a:prstGeom prst="rect">
            <a:avLst/>
          </a:prstGeom>
        </p:spPr>
      </p:pic>
    </p:spTree>
    <p:extLst>
      <p:ext uri="{BB962C8B-B14F-4D97-AF65-F5344CB8AC3E}">
        <p14:creationId xmlns:p14="http://schemas.microsoft.com/office/powerpoint/2010/main" val="847920319"/>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1618" name="Rectangle 2"/>
          <p:cNvSpPr>
            <a:spLocks noGrp="1" noChangeArrowheads="1"/>
          </p:cNvSpPr>
          <p:nvPr>
            <p:ph type="title" idx="4294967295"/>
          </p:nvPr>
        </p:nvSpPr>
        <p:spPr>
          <a:xfrm>
            <a:off x="0" y="274638"/>
            <a:ext cx="9163050" cy="1143000"/>
          </a:xfrm>
        </p:spPr>
        <p:txBody>
          <a:bodyPr/>
          <a:lstStyle/>
          <a:p>
            <a:pPr eaLnBrk="1" hangingPunct="1"/>
            <a:r>
              <a:rPr lang="en-US" b="1">
                <a:latin typeface="Times New Roman" charset="0"/>
                <a:cs typeface="Times New Roman" charset="0"/>
              </a:rPr>
              <a:t>What do Your Scores Mean?</a:t>
            </a:r>
          </a:p>
        </p:txBody>
      </p:sp>
      <p:grpSp>
        <p:nvGrpSpPr>
          <p:cNvPr id="111619" name="Group 3"/>
          <p:cNvGrpSpPr>
            <a:grpSpLocks/>
          </p:cNvGrpSpPr>
          <p:nvPr/>
        </p:nvGrpSpPr>
        <p:grpSpPr bwMode="auto">
          <a:xfrm>
            <a:off x="2800350" y="4724400"/>
            <a:ext cx="190500" cy="1344613"/>
            <a:chOff x="1560" y="2976"/>
            <a:chExt cx="120" cy="847"/>
          </a:xfrm>
        </p:grpSpPr>
        <p:sp>
          <p:nvSpPr>
            <p:cNvPr id="111628" name="AutoShape 4"/>
            <p:cNvSpPr>
              <a:spLocks/>
            </p:cNvSpPr>
            <p:nvPr/>
          </p:nvSpPr>
          <p:spPr bwMode="auto">
            <a:xfrm>
              <a:off x="1560" y="2976"/>
              <a:ext cx="120" cy="375"/>
            </a:xfrm>
            <a:prstGeom prst="rightBrace">
              <a:avLst>
                <a:gd name="adj1" fmla="val 26042"/>
                <a:gd name="adj2" fmla="val 50000"/>
              </a:avLst>
            </a:prstGeom>
            <a:noFill/>
            <a:ln w="508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sz="1800"/>
            </a:p>
          </p:txBody>
        </p:sp>
        <p:sp>
          <p:nvSpPr>
            <p:cNvPr id="111629" name="AutoShape 5"/>
            <p:cNvSpPr>
              <a:spLocks/>
            </p:cNvSpPr>
            <p:nvPr/>
          </p:nvSpPr>
          <p:spPr bwMode="auto">
            <a:xfrm>
              <a:off x="1560" y="3448"/>
              <a:ext cx="120" cy="375"/>
            </a:xfrm>
            <a:prstGeom prst="rightBrace">
              <a:avLst>
                <a:gd name="adj1" fmla="val 26042"/>
                <a:gd name="adj2" fmla="val 50000"/>
              </a:avLst>
            </a:prstGeom>
            <a:noFill/>
            <a:ln w="508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sz="1800"/>
            </a:p>
          </p:txBody>
        </p:sp>
      </p:grpSp>
      <p:grpSp>
        <p:nvGrpSpPr>
          <p:cNvPr id="111620" name="Group 9"/>
          <p:cNvGrpSpPr>
            <a:grpSpLocks/>
          </p:cNvGrpSpPr>
          <p:nvPr/>
        </p:nvGrpSpPr>
        <p:grpSpPr bwMode="auto">
          <a:xfrm>
            <a:off x="204788" y="1865313"/>
            <a:ext cx="4557712" cy="1039812"/>
            <a:chOff x="-272" y="1584"/>
            <a:chExt cx="2871" cy="655"/>
          </a:xfrm>
        </p:grpSpPr>
        <p:sp>
          <p:nvSpPr>
            <p:cNvPr id="111626" name="AutoShape 10"/>
            <p:cNvSpPr>
              <a:spLocks noChangeArrowheads="1"/>
            </p:cNvSpPr>
            <p:nvPr/>
          </p:nvSpPr>
          <p:spPr bwMode="auto">
            <a:xfrm>
              <a:off x="-272" y="1584"/>
              <a:ext cx="2000" cy="655"/>
            </a:xfrm>
            <a:prstGeom prst="roundRect">
              <a:avLst>
                <a:gd name="adj" fmla="val 16667"/>
              </a:avLst>
            </a:prstGeom>
            <a:solidFill>
              <a:srgbClr val="C0C0C0"/>
            </a:solidFill>
            <a:ln w="9525">
              <a:solidFill>
                <a:srgbClr val="33CCCC"/>
              </a:solidFill>
              <a:round/>
              <a:headEnd/>
              <a:tailEnd/>
            </a:ln>
          </p:spPr>
          <p:txBody>
            <a:bodyPr wrap="none" anchor="ctr"/>
            <a:lstStyle/>
            <a:p>
              <a:r>
                <a:rPr lang="en-US">
                  <a:solidFill>
                    <a:srgbClr val="000000"/>
                  </a:solidFill>
                  <a:latin typeface="Times New Roman" charset="0"/>
                </a:rPr>
                <a:t>Composite Score	18</a:t>
              </a:r>
              <a:endParaRPr lang="en-US">
                <a:latin typeface="Times New Roman" charset="0"/>
              </a:endParaRPr>
            </a:p>
          </p:txBody>
        </p:sp>
        <p:sp>
          <p:nvSpPr>
            <p:cNvPr id="111627" name="Rectangle 11"/>
            <p:cNvSpPr>
              <a:spLocks noChangeArrowheads="1"/>
            </p:cNvSpPr>
            <p:nvPr/>
          </p:nvSpPr>
          <p:spPr bwMode="auto">
            <a:xfrm>
              <a:off x="1855" y="1673"/>
              <a:ext cx="744" cy="457"/>
            </a:xfrm>
            <a:prstGeom prst="rect">
              <a:avLst/>
            </a:prstGeom>
            <a:solidFill>
              <a:schemeClr val="tx1"/>
            </a:solidFill>
            <a:ln w="9525">
              <a:solidFill>
                <a:schemeClr val="tx1"/>
              </a:solidFill>
              <a:miter lim="800000"/>
              <a:headEnd/>
              <a:tailEnd/>
            </a:ln>
          </p:spPr>
          <p:txBody>
            <a:bodyPr wrap="none" anchor="ctr"/>
            <a:lstStyle/>
            <a:p>
              <a:r>
                <a:rPr lang="en-US">
                  <a:solidFill>
                    <a:srgbClr val="FF0000"/>
                  </a:solidFill>
                  <a:latin typeface="Times New Roman" charset="0"/>
                </a:rPr>
                <a:t>Range</a:t>
              </a:r>
            </a:p>
            <a:p>
              <a:r>
                <a:rPr lang="en-US">
                  <a:solidFill>
                    <a:srgbClr val="FF0000"/>
                  </a:solidFill>
                  <a:latin typeface="Times New Roman" charset="0"/>
                </a:rPr>
                <a:t>(1-32)</a:t>
              </a:r>
            </a:p>
          </p:txBody>
        </p:sp>
      </p:grpSp>
      <p:pic>
        <p:nvPicPr>
          <p:cNvPr id="11162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389313"/>
            <a:ext cx="9144000" cy="3468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1622" name="TextBox 6"/>
          <p:cNvSpPr txBox="1">
            <a:spLocks noChangeArrowheads="1"/>
          </p:cNvSpPr>
          <p:nvPr/>
        </p:nvSpPr>
        <p:spPr bwMode="auto">
          <a:xfrm>
            <a:off x="7950200" y="4038600"/>
            <a:ext cx="1143000" cy="217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500" u="sng">
                <a:solidFill>
                  <a:srgbClr val="FF0000"/>
                </a:solidFill>
                <a:latin typeface="Times New Roman" charset="0"/>
                <a:cs typeface="Times New Roman" charset="0"/>
              </a:rPr>
              <a:t>Please Note</a:t>
            </a:r>
            <a:r>
              <a:rPr lang="en-US" sz="1500">
                <a:solidFill>
                  <a:srgbClr val="FF0000"/>
                </a:solidFill>
                <a:latin typeface="Times New Roman" charset="0"/>
                <a:cs typeface="Times New Roman" charset="0"/>
              </a:rPr>
              <a:t>:</a:t>
            </a:r>
          </a:p>
          <a:p>
            <a:pPr eaLnBrk="1" hangingPunct="1"/>
            <a:r>
              <a:rPr lang="en-US" sz="1500">
                <a:solidFill>
                  <a:srgbClr val="FF0000"/>
                </a:solidFill>
                <a:latin typeface="Times New Roman" charset="0"/>
                <a:cs typeface="Times New Roman" charset="0"/>
              </a:rPr>
              <a:t>State</a:t>
            </a:r>
            <a:br>
              <a:rPr lang="en-US" sz="1500">
                <a:solidFill>
                  <a:srgbClr val="FF0000"/>
                </a:solidFill>
                <a:latin typeface="Times New Roman" charset="0"/>
                <a:cs typeface="Times New Roman" charset="0"/>
              </a:rPr>
            </a:br>
            <a:r>
              <a:rPr lang="en-US" sz="1500">
                <a:solidFill>
                  <a:srgbClr val="FF0000"/>
                </a:solidFill>
                <a:latin typeface="Times New Roman" charset="0"/>
                <a:cs typeface="Times New Roman" charset="0"/>
              </a:rPr>
              <a:t>Norms are</a:t>
            </a:r>
          </a:p>
          <a:p>
            <a:pPr eaLnBrk="1" hangingPunct="1"/>
            <a:r>
              <a:rPr lang="en-US" sz="1500">
                <a:solidFill>
                  <a:srgbClr val="FF0000"/>
                </a:solidFill>
                <a:latin typeface="Times New Roman" charset="0"/>
                <a:cs typeface="Times New Roman" charset="0"/>
              </a:rPr>
              <a:t>Not</a:t>
            </a:r>
          </a:p>
          <a:p>
            <a:pPr eaLnBrk="1" hangingPunct="1"/>
            <a:r>
              <a:rPr lang="en-US" sz="1500">
                <a:solidFill>
                  <a:srgbClr val="FF0000"/>
                </a:solidFill>
                <a:latin typeface="Times New Roman" charset="0"/>
                <a:cs typeface="Times New Roman" charset="0"/>
              </a:rPr>
              <a:t>Currently</a:t>
            </a:r>
          </a:p>
          <a:p>
            <a:pPr eaLnBrk="1" hangingPunct="1"/>
            <a:r>
              <a:rPr lang="en-US" sz="1500">
                <a:solidFill>
                  <a:srgbClr val="FF0000"/>
                </a:solidFill>
                <a:latin typeface="Times New Roman" charset="0"/>
                <a:cs typeface="Times New Roman" charset="0"/>
              </a:rPr>
              <a:t>Available in NC; this column will be blank.</a:t>
            </a:r>
          </a:p>
        </p:txBody>
      </p:sp>
      <p:sp>
        <p:nvSpPr>
          <p:cNvPr id="9" name="Down Arrow 8"/>
          <p:cNvSpPr/>
          <p:nvPr/>
        </p:nvSpPr>
        <p:spPr>
          <a:xfrm>
            <a:off x="7102475" y="2598738"/>
            <a:ext cx="484188" cy="9779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p>
        </p:txBody>
      </p:sp>
      <p:sp>
        <p:nvSpPr>
          <p:cNvPr id="27" name="Down Arrow 26"/>
          <p:cNvSpPr/>
          <p:nvPr/>
        </p:nvSpPr>
        <p:spPr>
          <a:xfrm>
            <a:off x="8334375" y="2568575"/>
            <a:ext cx="484188" cy="97948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p>
        </p:txBody>
      </p:sp>
      <p:sp>
        <p:nvSpPr>
          <p:cNvPr id="28" name="Down Arrow 27"/>
          <p:cNvSpPr/>
          <p:nvPr/>
        </p:nvSpPr>
        <p:spPr>
          <a:xfrm>
            <a:off x="1327150" y="2557463"/>
            <a:ext cx="484188" cy="9779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itle 2"/>
          <p:cNvSpPr>
            <a:spLocks noGrp="1"/>
          </p:cNvSpPr>
          <p:nvPr>
            <p:ph type="title"/>
          </p:nvPr>
        </p:nvSpPr>
        <p:spPr>
          <a:xfrm>
            <a:off x="0" y="274638"/>
            <a:ext cx="9144000" cy="1143000"/>
          </a:xfrm>
        </p:spPr>
        <p:txBody>
          <a:bodyPr/>
          <a:lstStyle/>
          <a:p>
            <a:pPr eaLnBrk="1" hangingPunct="1">
              <a:lnSpc>
                <a:spcPts val="3400"/>
              </a:lnSpc>
            </a:pPr>
            <a:r>
              <a:rPr lang="en-US" sz="4000" b="1">
                <a:latin typeface="HelveticaLTStd-Light" charset="0"/>
              </a:rPr>
              <a:t>Estimated </a:t>
            </a:r>
            <a:r>
              <a:rPr lang="en-US" sz="4000" b="1">
                <a:solidFill>
                  <a:srgbClr val="FF0000"/>
                </a:solidFill>
                <a:latin typeface="HelveticaLTStd-Light" charset="0"/>
              </a:rPr>
              <a:t>ACT</a:t>
            </a:r>
            <a:r>
              <a:rPr lang="en-US" sz="4000" b="1" baseline="100000">
                <a:solidFill>
                  <a:srgbClr val="FF0000"/>
                </a:solidFill>
                <a:latin typeface="HelveticaLTStd-Light" charset="0"/>
              </a:rPr>
              <a:t> </a:t>
            </a:r>
            <a:r>
              <a:rPr lang="en-US" sz="4000" b="1">
                <a:solidFill>
                  <a:srgbClr val="FF0000"/>
                </a:solidFill>
                <a:latin typeface="HelveticaLTStd-Light" charset="0"/>
              </a:rPr>
              <a:t>Composite Score </a:t>
            </a:r>
            <a:r>
              <a:rPr lang="en-US" sz="4000" b="1">
                <a:latin typeface="HelveticaLTStd-Light" charset="0"/>
              </a:rPr>
              <a:t>Range</a:t>
            </a:r>
          </a:p>
        </p:txBody>
      </p:sp>
      <p:pic>
        <p:nvPicPr>
          <p:cNvPr id="11366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600" y="1676400"/>
            <a:ext cx="4029075" cy="392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itle 2"/>
          <p:cNvSpPr>
            <a:spLocks noGrp="1"/>
          </p:cNvSpPr>
          <p:nvPr>
            <p:ph type="title" idx="4294967295"/>
          </p:nvPr>
        </p:nvSpPr>
        <p:spPr/>
        <p:txBody>
          <a:bodyPr/>
          <a:lstStyle/>
          <a:p>
            <a:pPr eaLnBrk="1" hangingPunct="1"/>
            <a:r>
              <a:rPr lang="en-US">
                <a:latin typeface="HelveticaLTStd-Light" charset="0"/>
              </a:rPr>
              <a:t>What is a </a:t>
            </a:r>
            <a:r>
              <a:rPr lang="en-US" b="1">
                <a:solidFill>
                  <a:srgbClr val="FF0000"/>
                </a:solidFill>
                <a:latin typeface="HelveticaLTStd-Light" charset="0"/>
              </a:rPr>
              <a:t>Good ACT</a:t>
            </a:r>
            <a:r>
              <a:rPr lang="en-US">
                <a:latin typeface="HelveticaLTStd-Light" charset="0"/>
              </a:rPr>
              <a:t> Score?</a:t>
            </a:r>
          </a:p>
        </p:txBody>
      </p:sp>
      <p:sp>
        <p:nvSpPr>
          <p:cNvPr id="2" name="Content Placeholder 1"/>
          <p:cNvSpPr>
            <a:spLocks noGrp="1"/>
          </p:cNvSpPr>
          <p:nvPr>
            <p:ph idx="4294967295"/>
          </p:nvPr>
        </p:nvSpPr>
        <p:spPr/>
        <p:txBody>
          <a:bodyPr/>
          <a:lstStyle/>
          <a:p>
            <a:pPr marL="0" indent="0" eaLnBrk="1" hangingPunct="1">
              <a:buFontTx/>
              <a:buNone/>
            </a:pPr>
            <a:r>
              <a:rPr lang="en-US">
                <a:latin typeface="HelveticaLTStd-Light" charset="0"/>
              </a:rPr>
              <a:t>Depends on:</a:t>
            </a:r>
          </a:p>
          <a:p>
            <a:pPr marL="857250" lvl="1" indent="-457200" eaLnBrk="1" hangingPunct="1">
              <a:buFont typeface="HelveticaLTStd-Light" charset="0"/>
              <a:buAutoNum type="arabicPeriod"/>
            </a:pPr>
            <a:r>
              <a:rPr lang="en-US" sz="3200">
                <a:latin typeface="HelveticaLTStd-Light" charset="0"/>
              </a:rPr>
              <a:t>Where you want to go to school</a:t>
            </a:r>
          </a:p>
          <a:p>
            <a:pPr marL="857250" lvl="1" indent="-457200" eaLnBrk="1" hangingPunct="1">
              <a:buFont typeface="HelveticaLTStd-Light" charset="0"/>
              <a:buAutoNum type="arabicPeriod"/>
            </a:pPr>
            <a:r>
              <a:rPr lang="en-US" sz="3200">
                <a:latin typeface="HelveticaLTStd-Light" charset="0"/>
              </a:rPr>
              <a:t>How much scholarship money you need</a:t>
            </a:r>
          </a:p>
          <a:p>
            <a:pPr marL="857250" lvl="1" indent="-457200" eaLnBrk="1" hangingPunct="1">
              <a:buFont typeface="HelveticaLTStd-Light" charset="0"/>
              <a:buAutoNum type="arabicPeriod"/>
            </a:pPr>
            <a:r>
              <a:rPr lang="en-US" sz="3200">
                <a:latin typeface="HelveticaLTStd-Light" charset="0"/>
              </a:rPr>
              <a:t>NCAA Requirements</a:t>
            </a:r>
          </a:p>
          <a:p>
            <a:pPr marL="0" indent="0" eaLnBrk="1" hangingPunct="1"/>
            <a:r>
              <a:rPr lang="en-US">
                <a:solidFill>
                  <a:srgbClr val="FF0000"/>
                </a:solidFill>
                <a:latin typeface="HelveticaLTStd-Light" charset="0"/>
              </a:rPr>
              <a:t>National</a:t>
            </a:r>
            <a:r>
              <a:rPr lang="en-US">
                <a:latin typeface="HelveticaLTStd-Light" charset="0"/>
              </a:rPr>
              <a:t> Composite Average = </a:t>
            </a:r>
            <a:r>
              <a:rPr lang="en-US" b="1">
                <a:solidFill>
                  <a:srgbClr val="FF0000"/>
                </a:solidFill>
                <a:latin typeface="HelveticaLTStd-Light" charset="0"/>
              </a:rPr>
              <a:t>21.1</a:t>
            </a:r>
          </a:p>
          <a:p>
            <a:pPr marL="0" indent="0" eaLnBrk="1" hangingPunct="1"/>
            <a:r>
              <a:rPr lang="en-US">
                <a:solidFill>
                  <a:srgbClr val="FF0000"/>
                </a:solidFill>
                <a:latin typeface="HelveticaLTStd-Light" charset="0"/>
              </a:rPr>
              <a:t>North Carolina </a:t>
            </a:r>
            <a:r>
              <a:rPr lang="en-US">
                <a:latin typeface="HelveticaLTStd-Light" charset="0"/>
              </a:rPr>
              <a:t>Composite Average = </a:t>
            </a:r>
            <a:r>
              <a:rPr lang="en-US" b="1">
                <a:solidFill>
                  <a:srgbClr val="FF0000"/>
                </a:solidFill>
                <a:latin typeface="HelveticaLTStd-Light" charset="0"/>
              </a:rPr>
              <a:t>21.9</a:t>
            </a:r>
          </a:p>
          <a:p>
            <a:pPr marL="0" indent="0" eaLnBrk="1" hangingPunct="1"/>
            <a:endParaRPr lang="en-US">
              <a:latin typeface="HelveticaLTStd-Light"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itle 2"/>
          <p:cNvSpPr>
            <a:spLocks noGrp="1"/>
          </p:cNvSpPr>
          <p:nvPr>
            <p:ph type="title" idx="4294967295"/>
          </p:nvPr>
        </p:nvSpPr>
        <p:spPr/>
        <p:txBody>
          <a:bodyPr/>
          <a:lstStyle/>
          <a:p>
            <a:pPr eaLnBrk="1" hangingPunct="1"/>
            <a:r>
              <a:rPr lang="en-US">
                <a:solidFill>
                  <a:schemeClr val="tx1"/>
                </a:solidFill>
                <a:latin typeface="HelveticaLTStd-Light" charset="0"/>
              </a:rPr>
              <a:t>A few North Carolina examples:</a:t>
            </a:r>
          </a:p>
        </p:txBody>
      </p:sp>
      <p:graphicFrame>
        <p:nvGraphicFramePr>
          <p:cNvPr id="3" name="Table 2"/>
          <p:cNvGraphicFramePr>
            <a:graphicFrameLocks noGrp="1"/>
          </p:cNvGraphicFramePr>
          <p:nvPr/>
        </p:nvGraphicFramePr>
        <p:xfrm>
          <a:off x="1397000" y="1397000"/>
          <a:ext cx="6337300" cy="4356101"/>
        </p:xfrm>
        <a:graphic>
          <a:graphicData uri="http://schemas.openxmlformats.org/drawingml/2006/table">
            <a:tbl>
              <a:tblPr/>
              <a:tblGrid>
                <a:gridCol w="4679950"/>
                <a:gridCol w="1657350"/>
              </a:tblGrid>
              <a:tr h="528638">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HelveticaLTStd-Light" charset="0"/>
                          <a:ea typeface="ＭＳ Ｐゴシック" charset="0"/>
                          <a:cs typeface="ＭＳ Ｐゴシック" charset="0"/>
                        </a:rPr>
                        <a:t>Middle 50% of 2011 freshman classes:</a:t>
                      </a:r>
                      <a:endParaRPr kumimoji="0" lang="en-US" sz="2400" b="1" i="0" u="none" strike="noStrike" cap="none" normalizeH="0" baseline="0">
                        <a:ln>
                          <a:noFill/>
                        </a:ln>
                        <a:solidFill>
                          <a:srgbClr val="FF0000"/>
                        </a:solidFill>
                        <a:effectLst/>
                        <a:latin typeface="HelveticaLTStd-Light" charset="0"/>
                        <a:ea typeface="ＭＳ Ｐゴシック" charset="0"/>
                        <a:cs typeface="ＭＳ Ｐゴシック"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7E7E7"/>
                    </a:solidFill>
                  </a:tcPr>
                </a:tc>
                <a:tc hMerge="1">
                  <a:txBody>
                    <a:bodyPr/>
                    <a:lstStyle/>
                    <a:p>
                      <a:endParaRPr lang="en-US"/>
                    </a:p>
                  </a:txBody>
                  <a:tcPr/>
                </a:tc>
              </a:tr>
              <a:tr h="8080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a:ln>
                            <a:noFill/>
                          </a:ln>
                          <a:solidFill>
                            <a:srgbClr val="000000"/>
                          </a:solidFill>
                          <a:effectLst/>
                          <a:latin typeface="HelveticaLTStd-Light" charset="0"/>
                          <a:ea typeface="ＭＳ Ｐゴシック" charset="0"/>
                          <a:cs typeface="ＭＳ Ｐゴシック" charset="0"/>
                        </a:rPr>
                        <a:t>NC State Raleigh</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a:ln>
                            <a:noFill/>
                          </a:ln>
                          <a:solidFill>
                            <a:srgbClr val="000000"/>
                          </a:solidFill>
                          <a:effectLst/>
                          <a:latin typeface="HelveticaLTStd-Light" charset="0"/>
                          <a:ea typeface="ＭＳ Ｐゴシック" charset="0"/>
                          <a:cs typeface="ＭＳ Ｐゴシック" charset="0"/>
                        </a:rPr>
                        <a:t>23-28</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BCBCB"/>
                    </a:solidFill>
                  </a:tcPr>
                </a:tc>
              </a:tr>
              <a:tr h="7778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a:ln>
                            <a:noFill/>
                          </a:ln>
                          <a:solidFill>
                            <a:srgbClr val="000000"/>
                          </a:solidFill>
                          <a:effectLst/>
                          <a:latin typeface="HelveticaLTStd-Light" charset="0"/>
                          <a:ea typeface="ＭＳ Ｐゴシック" charset="0"/>
                          <a:cs typeface="ＭＳ Ｐゴシック" charset="0"/>
                        </a:rPr>
                        <a:t>UNC Chapel Hill</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a:ln>
                            <a:noFill/>
                          </a:ln>
                          <a:solidFill>
                            <a:srgbClr val="000000"/>
                          </a:solidFill>
                          <a:effectLst/>
                          <a:latin typeface="HelveticaLTStd-Light" charset="0"/>
                          <a:ea typeface="ＭＳ Ｐゴシック" charset="0"/>
                          <a:cs typeface="ＭＳ Ｐゴシック" charset="0"/>
                        </a:rPr>
                        <a:t>27-31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7E7E7"/>
                    </a:solidFill>
                  </a:tcPr>
                </a:tc>
              </a:tr>
              <a:tr h="7778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a:ln>
                            <a:noFill/>
                          </a:ln>
                          <a:solidFill>
                            <a:srgbClr val="000000"/>
                          </a:solidFill>
                          <a:effectLst/>
                          <a:latin typeface="HelveticaLTStd-Light" charset="0"/>
                          <a:ea typeface="ＭＳ Ｐゴシック" charset="0"/>
                          <a:cs typeface="ＭＳ Ｐゴシック" charset="0"/>
                        </a:rPr>
                        <a:t>East Carolina University</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a:ln>
                            <a:noFill/>
                          </a:ln>
                          <a:solidFill>
                            <a:srgbClr val="000000"/>
                          </a:solidFill>
                          <a:effectLst/>
                          <a:latin typeface="HelveticaLTStd-Light" charset="0"/>
                          <a:ea typeface="ＭＳ Ｐゴシック" charset="0"/>
                          <a:cs typeface="ＭＳ Ｐゴシック" charset="0"/>
                        </a:rPr>
                        <a:t>20-24</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BCBCB"/>
                    </a:solidFill>
                  </a:tcPr>
                </a:tc>
              </a:tr>
              <a:tr h="7937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a:ln>
                            <a:noFill/>
                          </a:ln>
                          <a:solidFill>
                            <a:srgbClr val="000000"/>
                          </a:solidFill>
                          <a:effectLst/>
                          <a:latin typeface="HelveticaLTStd-Light" charset="0"/>
                          <a:ea typeface="ＭＳ Ｐゴシック" charset="0"/>
                          <a:cs typeface="ＭＳ Ｐゴシック" charset="0"/>
                        </a:rPr>
                        <a:t>Appalachian State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a:ln>
                            <a:noFill/>
                          </a:ln>
                          <a:solidFill>
                            <a:srgbClr val="000000"/>
                          </a:solidFill>
                          <a:effectLst/>
                          <a:latin typeface="HelveticaLTStd-Light" charset="0"/>
                          <a:ea typeface="ＭＳ Ｐゴシック" charset="0"/>
                          <a:cs typeface="ＭＳ Ｐゴシック" charset="0"/>
                        </a:rPr>
                        <a:t>21-26</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7E7E7"/>
                    </a:solidFill>
                  </a:tcPr>
                </a:tc>
              </a:tr>
              <a:tr h="6699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a:ln>
                            <a:noFill/>
                          </a:ln>
                          <a:solidFill>
                            <a:srgbClr val="000000"/>
                          </a:solidFill>
                          <a:effectLst/>
                          <a:latin typeface="HelveticaLTStd-Light" charset="0"/>
                          <a:ea typeface="ＭＳ Ｐゴシック" charset="0"/>
                          <a:cs typeface="ＭＳ Ｐゴシック" charset="0"/>
                        </a:rPr>
                        <a:t>UNC Wilmington</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a:ln>
                            <a:noFill/>
                          </a:ln>
                          <a:solidFill>
                            <a:srgbClr val="000000"/>
                          </a:solidFill>
                          <a:effectLst/>
                          <a:latin typeface="HelveticaLTStd-Light" charset="0"/>
                          <a:ea typeface="ＭＳ Ｐゴシック" charset="0"/>
                          <a:cs typeface="ＭＳ Ｐゴシック" charset="0"/>
                        </a:rPr>
                        <a:t>22-26</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BCBCB"/>
                    </a:solidFill>
                  </a:tcPr>
                </a:tc>
              </a:tr>
            </a:tbl>
          </a:graphicData>
        </a:graphic>
      </p:graphicFrame>
      <p:sp>
        <p:nvSpPr>
          <p:cNvPr id="117785" name="TextBox 1"/>
          <p:cNvSpPr txBox="1">
            <a:spLocks noChangeArrowheads="1"/>
          </p:cNvSpPr>
          <p:nvPr/>
        </p:nvSpPr>
        <p:spPr bwMode="auto">
          <a:xfrm>
            <a:off x="1397000" y="5943600"/>
            <a:ext cx="63373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2000" b="1" i="1">
                <a:latin typeface="Times New Roman" charset="0"/>
                <a:cs typeface="Times New Roman" charset="0"/>
              </a:rPr>
              <a:t>Source: </a:t>
            </a:r>
            <a:r>
              <a:rPr lang="en-US" sz="2000">
                <a:latin typeface="Papa Noel" charset="0"/>
              </a:rPr>
              <a:t>ACT College Search and for iPhone</a:t>
            </a:r>
            <a:r>
              <a:rPr lang="en-US" sz="2000" baseline="30000">
                <a:latin typeface="Papa Noel" charset="0"/>
              </a:rPr>
              <a:t>®</a:t>
            </a:r>
            <a:r>
              <a:rPr lang="en-US" sz="2000">
                <a:latin typeface="Papa Noel" charset="0"/>
              </a:rPr>
              <a:t> and iPod</a:t>
            </a:r>
            <a:r>
              <a:rPr lang="en-US" sz="2000" baseline="30000">
                <a:latin typeface="Papa Noel" charset="0"/>
              </a:rPr>
              <a:t>®</a:t>
            </a:r>
            <a:r>
              <a:rPr lang="en-US" sz="2000">
                <a:latin typeface="Papa Noel" charset="0"/>
              </a:rPr>
              <a:t> touch</a:t>
            </a:r>
            <a:br>
              <a:rPr lang="en-US" sz="2000">
                <a:latin typeface="Papa Noel" charset="0"/>
              </a:rPr>
            </a:br>
            <a:r>
              <a:rPr lang="en-US" sz="2000" b="1">
                <a:latin typeface="Times New Roman" charset="0"/>
                <a:cs typeface="Times New Roman" charset="0"/>
                <a:hlinkClick r:id="rId3"/>
              </a:rPr>
              <a:t>http://www.act.org/mobileapps/</a:t>
            </a:r>
            <a:r>
              <a:rPr lang="en-US" sz="2000" b="1">
                <a:latin typeface="Times New Roman" charset="0"/>
                <a:cs typeface="Times New Roman" charset="0"/>
              </a:rPr>
              <a:t> </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10" name="Picture 2"/>
          <p:cNvPicPr>
            <a:picLocks noGrp="1" noChangeAspect="1" noChangeArrowheads="1"/>
          </p:cNvPicPr>
          <p:nvPr>
            <p:ph type="body" idx="4294967295"/>
          </p:nvPr>
        </p:nvPicPr>
        <p:blipFill>
          <a:blip r:embed="rId2">
            <a:extLst>
              <a:ext uri="{28A0092B-C50C-407E-A947-70E740481C1C}">
                <a14:useLocalDpi xmlns:a14="http://schemas.microsoft.com/office/drawing/2010/main" val="0"/>
              </a:ext>
            </a:extLst>
          </a:blip>
          <a:srcRect/>
          <a:stretch>
            <a:fillRect/>
          </a:stretch>
        </p:blipFill>
        <p:spPr>
          <a:xfrm>
            <a:off x="2851150" y="555625"/>
            <a:ext cx="4457700" cy="5427663"/>
          </a:xfrm>
          <a:solidFill>
            <a:schemeClr val="tx1"/>
          </a:solidFill>
          <a:ln>
            <a:solidFill>
              <a:schemeClr val="tx1"/>
            </a:solidFill>
            <a:miter lim="800000"/>
            <a:headEnd/>
            <a:tailEnd/>
          </a:ln>
        </p:spPr>
      </p:pic>
      <p:sp>
        <p:nvSpPr>
          <p:cNvPr id="119811" name="Text Box 3"/>
          <p:cNvSpPr txBox="1">
            <a:spLocks noChangeArrowheads="1"/>
          </p:cNvSpPr>
          <p:nvPr/>
        </p:nvSpPr>
        <p:spPr bwMode="auto">
          <a:xfrm>
            <a:off x="1379538" y="6097588"/>
            <a:ext cx="77851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800" b="1" u="sng">
                <a:solidFill>
                  <a:srgbClr val="FF0000"/>
                </a:solidFill>
                <a:latin typeface="Times New Roman" charset="0"/>
                <a:hlinkClick r:id="rId3"/>
              </a:rPr>
              <a:t>www.act.org/plan/pdf/HelpStudentsUsePLAN.pdf</a:t>
            </a:r>
            <a:endParaRPr lang="en-US" sz="2800" b="1" u="sng">
              <a:solidFill>
                <a:srgbClr val="FF0000"/>
              </a:solidFill>
              <a:latin typeface="Times New Roman" charset="0"/>
            </a:endParaRPr>
          </a:p>
        </p:txBody>
      </p:sp>
      <p:pic>
        <p:nvPicPr>
          <p:cNvPr id="119812" name="Picture 4" descr="plan_col"/>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377825"/>
            <a:ext cx="2235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idx="4294967295"/>
          </p:nvPr>
        </p:nvSpPr>
        <p:spPr/>
        <p:txBody>
          <a:bodyPr/>
          <a:lstStyle/>
          <a:p>
            <a:pPr eaLnBrk="1" hangingPunct="1"/>
            <a:r>
              <a:rPr lang="en-US" sz="3600">
                <a:solidFill>
                  <a:schemeClr val="tx1"/>
                </a:solidFill>
                <a:latin typeface="HelveticaLTStd-Light" charset="0"/>
              </a:rPr>
              <a:t>Use PLAN to Predict Student Success on AP Exams</a:t>
            </a:r>
          </a:p>
        </p:txBody>
      </p:sp>
      <p:pic>
        <p:nvPicPr>
          <p:cNvPr id="120835" name="Picture 3"/>
          <p:cNvPicPr>
            <a:picLocks noGrp="1" noChangeAspect="1" noChangeArrowheads="1"/>
          </p:cNvPicPr>
          <p:nvPr>
            <p:ph type="body" idx="4294967295"/>
          </p:nvPr>
        </p:nvPicPr>
        <p:blipFill>
          <a:blip r:embed="rId2">
            <a:extLst>
              <a:ext uri="{28A0092B-C50C-407E-A947-70E740481C1C}">
                <a14:useLocalDpi xmlns:a14="http://schemas.microsoft.com/office/drawing/2010/main" val="0"/>
              </a:ext>
            </a:extLst>
          </a:blip>
          <a:srcRect/>
          <a:stretch>
            <a:fillRect/>
          </a:stretch>
        </p:blipFill>
        <p:spPr>
          <a:xfrm>
            <a:off x="1508125" y="1362075"/>
            <a:ext cx="7635875" cy="5495925"/>
          </a:xfrm>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8" name="Picture 2"/>
          <p:cNvPicPr>
            <a:picLocks noChangeAspect="1" noChangeArrowheads="1"/>
          </p:cNvPicPr>
          <p:nvPr/>
        </p:nvPicPr>
        <p:blipFill>
          <a:blip r:embed="rId2">
            <a:extLst>
              <a:ext uri="{28A0092B-C50C-407E-A947-70E740481C1C}">
                <a14:useLocalDpi xmlns:a14="http://schemas.microsoft.com/office/drawing/2010/main" val="0"/>
              </a:ext>
            </a:extLst>
          </a:blip>
          <a:srcRect l="2499" r="57362" b="82126"/>
          <a:stretch>
            <a:fillRect/>
          </a:stretch>
        </p:blipFill>
        <p:spPr bwMode="auto">
          <a:xfrm>
            <a:off x="0" y="0"/>
            <a:ext cx="3492500" cy="108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59" name="Picture 7"/>
          <p:cNvPicPr>
            <a:picLocks noChangeAspect="1" noChangeArrowheads="1"/>
          </p:cNvPicPr>
          <p:nvPr/>
        </p:nvPicPr>
        <p:blipFill>
          <a:blip r:embed="rId3">
            <a:extLst>
              <a:ext uri="{28A0092B-C50C-407E-A947-70E740481C1C}">
                <a14:useLocalDpi xmlns:a14="http://schemas.microsoft.com/office/drawing/2010/main" val="0"/>
              </a:ext>
            </a:extLst>
          </a:blip>
          <a:srcRect b="50000"/>
          <a:stretch>
            <a:fillRect/>
          </a:stretch>
        </p:blipFill>
        <p:spPr bwMode="auto">
          <a:xfrm>
            <a:off x="-52388" y="1219200"/>
            <a:ext cx="9196388" cy="384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0" y="4919663"/>
            <a:ext cx="9144000" cy="522287"/>
          </a:xfrm>
          <a:prstGeom prst="rect">
            <a:avLst/>
          </a:prstGeom>
        </p:spPr>
        <p:txBody>
          <a:bodyPr>
            <a:spAutoFit/>
          </a:bodyPr>
          <a:lstStyle/>
          <a:p>
            <a:r>
              <a:rPr lang="en-US" sz="2800">
                <a:latin typeface="HelveticaLTStd-Light" charset="0"/>
                <a:hlinkClick r:id="rId4"/>
              </a:rPr>
              <a:t>www.careercollegenc.org/pathways-collegetransfer.htm</a:t>
            </a:r>
            <a:endParaRPr lang="en-US" sz="2800">
              <a:latin typeface="HelveticaLTStd-Light"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Title 2"/>
          <p:cNvSpPr>
            <a:spLocks noGrp="1"/>
          </p:cNvSpPr>
          <p:nvPr>
            <p:ph type="title" idx="4294967295"/>
          </p:nvPr>
        </p:nvSpPr>
        <p:spPr/>
        <p:txBody>
          <a:bodyPr/>
          <a:lstStyle/>
          <a:p>
            <a:pPr eaLnBrk="1" hangingPunct="1"/>
            <a:r>
              <a:rPr lang="en-US">
                <a:latin typeface="HelveticaLTStd-Light" charset="0"/>
              </a:rPr>
              <a:t>College </a:t>
            </a:r>
            <a:r>
              <a:rPr lang="en-US" b="1">
                <a:latin typeface="HelveticaLTStd-Light" charset="0"/>
              </a:rPr>
              <a:t>Readiness</a:t>
            </a:r>
          </a:p>
        </p:txBody>
      </p:sp>
      <p:pic>
        <p:nvPicPr>
          <p:cNvPr id="12288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643063"/>
            <a:ext cx="6781800" cy="422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8" name="Picture 5"/>
          <p:cNvPicPr>
            <a:picLocks noChangeAspect="1"/>
          </p:cNvPicPr>
          <p:nvPr/>
        </p:nvPicPr>
        <p:blipFill>
          <a:blip r:embed="rId3">
            <a:extLst>
              <a:ext uri="{28A0092B-C50C-407E-A947-70E740481C1C}">
                <a14:useLocalDpi xmlns:a14="http://schemas.microsoft.com/office/drawing/2010/main" val="0"/>
              </a:ext>
            </a:extLst>
          </a:blip>
          <a:srcRect l="2284" r="-2284"/>
          <a:stretch>
            <a:fillRect/>
          </a:stretch>
        </p:blipFill>
        <p:spPr bwMode="auto">
          <a:xfrm>
            <a:off x="5105400" y="1981200"/>
            <a:ext cx="4038600" cy="490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6979" name="Title 2"/>
          <p:cNvSpPr>
            <a:spLocks noGrp="1"/>
          </p:cNvSpPr>
          <p:nvPr>
            <p:ph type="title" idx="4294967295"/>
          </p:nvPr>
        </p:nvSpPr>
        <p:spPr/>
        <p:txBody>
          <a:bodyPr/>
          <a:lstStyle/>
          <a:p>
            <a:pPr eaLnBrk="1" hangingPunct="1"/>
            <a:r>
              <a:rPr lang="en-US">
                <a:latin typeface="HelveticaLTStd-Light" charset="0"/>
              </a:rPr>
              <a:t>Profile for </a:t>
            </a:r>
            <a:r>
              <a:rPr lang="en-US" b="1">
                <a:latin typeface="HelveticaLTStd-Light" charset="0"/>
              </a:rPr>
              <a:t>Success</a:t>
            </a:r>
          </a:p>
        </p:txBody>
      </p:sp>
      <p:pic>
        <p:nvPicPr>
          <p:cNvPr id="12698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1674813"/>
            <a:ext cx="4419600" cy="442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386" name="Picture 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43000"/>
            <a:ext cx="91440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4387" name="Title 2"/>
          <p:cNvSpPr>
            <a:spLocks noGrp="1"/>
          </p:cNvSpPr>
          <p:nvPr>
            <p:ph type="title" idx="4294967295"/>
          </p:nvPr>
        </p:nvSpPr>
        <p:spPr>
          <a:xfrm>
            <a:off x="0" y="274638"/>
            <a:ext cx="9144000" cy="868362"/>
          </a:xfrm>
        </p:spPr>
        <p:txBody>
          <a:bodyPr/>
          <a:lstStyle/>
          <a:p>
            <a:r>
              <a:rPr lang="en-US">
                <a:solidFill>
                  <a:srgbClr val="FF0000"/>
                </a:solidFill>
                <a:latin typeface="Times New Roman" charset="0"/>
                <a:cs typeface="Times New Roman" charset="0"/>
                <a:hlinkClick r:id="rId4"/>
              </a:rPr>
              <a:t>www.planstudent.org</a:t>
            </a:r>
            <a:endParaRPr lang="en-US">
              <a:solidFill>
                <a:srgbClr val="FF0000"/>
              </a:solidFill>
              <a:latin typeface="Times New Roman" charset="0"/>
              <a:cs typeface="Times New Roman" charset="0"/>
            </a:endParaRP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724400"/>
            <a:ext cx="7772400" cy="1470025"/>
          </a:xfrm>
        </p:spPr>
        <p:txBody>
          <a:bodyPr/>
          <a:lstStyle/>
          <a:p>
            <a:r>
              <a:rPr lang="en-US" dirty="0" smtClean="0">
                <a:solidFill>
                  <a:srgbClr val="FF0000"/>
                </a:solidFill>
              </a:rPr>
              <a:t>Let’s</a:t>
            </a:r>
            <a:r>
              <a:rPr lang="en-US" dirty="0" smtClean="0"/>
              <a:t> Think About the ACT</a:t>
            </a:r>
            <a:br>
              <a:rPr lang="en-US" dirty="0" smtClean="0"/>
            </a:br>
            <a:r>
              <a:rPr lang="en-US" dirty="0" smtClean="0"/>
              <a:t>(The Jan-Disclaimer)</a:t>
            </a:r>
            <a:endParaRPr lang="en-US" dirty="0"/>
          </a:p>
        </p:txBody>
      </p:sp>
      <p:pic>
        <p:nvPicPr>
          <p:cNvPr id="4" name="Picture 3" descr="Collaboration.g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09800" y="762000"/>
            <a:ext cx="4267200" cy="4223657"/>
          </a:xfrm>
          <a:prstGeom prst="rect">
            <a:avLst/>
          </a:prstGeom>
        </p:spPr>
      </p:pic>
    </p:spTree>
    <p:extLst>
      <p:ext uri="{BB962C8B-B14F-4D97-AF65-F5344CB8AC3E}">
        <p14:creationId xmlns:p14="http://schemas.microsoft.com/office/powerpoint/2010/main" val="132290021"/>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idx="4294967295"/>
          </p:nvPr>
        </p:nvSpPr>
        <p:spPr>
          <a:xfrm>
            <a:off x="0" y="-4763"/>
            <a:ext cx="9144000" cy="1143001"/>
          </a:xfrm>
        </p:spPr>
        <p:txBody>
          <a:bodyPr/>
          <a:lstStyle/>
          <a:p>
            <a:pPr eaLnBrk="1" hangingPunct="1"/>
            <a:r>
              <a:rPr lang="en-US">
                <a:latin typeface="Times New Roman" charset="0"/>
                <a:cs typeface="Times New Roman" charset="0"/>
              </a:rPr>
              <a:t>Student List Report</a:t>
            </a:r>
          </a:p>
        </p:txBody>
      </p:sp>
      <p:pic>
        <p:nvPicPr>
          <p:cNvPr id="14745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1716881" y="-573881"/>
            <a:ext cx="5710238" cy="914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Title 1"/>
          <p:cNvSpPr>
            <a:spLocks noGrp="1"/>
          </p:cNvSpPr>
          <p:nvPr>
            <p:ph type="title"/>
          </p:nvPr>
        </p:nvSpPr>
        <p:spPr/>
        <p:txBody>
          <a:bodyPr/>
          <a:lstStyle/>
          <a:p>
            <a:r>
              <a:rPr lang="en-US" sz="4000">
                <a:latin typeface="HelveticaLTStd-Light" charset="0"/>
              </a:rPr>
              <a:t>Early Intervention Roster</a:t>
            </a:r>
          </a:p>
        </p:txBody>
      </p:sp>
      <p:sp>
        <p:nvSpPr>
          <p:cNvPr id="59394" name="Content Placeholder 2"/>
          <p:cNvSpPr>
            <a:spLocks noGrp="1"/>
          </p:cNvSpPr>
          <p:nvPr>
            <p:ph idx="1"/>
          </p:nvPr>
        </p:nvSpPr>
        <p:spPr/>
        <p:txBody>
          <a:bodyPr/>
          <a:lstStyle/>
          <a:p>
            <a:r>
              <a:rPr lang="en-US" sz="2800">
                <a:latin typeface="HelveticaLTStd-Light" charset="0"/>
              </a:rPr>
              <a:t>School-level reports that identify students who qualify under three possible categories: </a:t>
            </a:r>
          </a:p>
          <a:p>
            <a:pPr lvl="1"/>
            <a:r>
              <a:rPr lang="en-US">
                <a:latin typeface="HelveticaLTStd-Light" charset="0"/>
              </a:rPr>
              <a:t>Early Identification</a:t>
            </a:r>
          </a:p>
          <a:p>
            <a:pPr lvl="1"/>
            <a:r>
              <a:rPr lang="en-US">
                <a:latin typeface="HelveticaLTStd-Light" charset="0"/>
              </a:rPr>
              <a:t>Coursework Intervention</a:t>
            </a:r>
          </a:p>
          <a:p>
            <a:pPr lvl="1"/>
            <a:r>
              <a:rPr lang="en-US">
                <a:latin typeface="HelveticaLTStd-Light" charset="0"/>
              </a:rPr>
              <a:t>Need for Assistance</a:t>
            </a:r>
            <a:br>
              <a:rPr lang="en-US">
                <a:latin typeface="HelveticaLTStd-Light" charset="0"/>
              </a:rPr>
            </a:br>
            <a:endParaRPr lang="en-US">
              <a:latin typeface="HelveticaLTStd-Light" charset="0"/>
            </a:endParaRPr>
          </a:p>
          <a:p>
            <a:r>
              <a:rPr lang="en-US" sz="2800">
                <a:latin typeface="HelveticaLTStd-Light" charset="0"/>
              </a:rPr>
              <a:t>Prioritizes students that need or have requested attention.</a:t>
            </a:r>
          </a:p>
          <a:p>
            <a:pPr lvl="1"/>
            <a:endParaRPr lang="en-US">
              <a:latin typeface="HelveticaLTStd-Light" charset="0"/>
            </a:endParaRPr>
          </a:p>
          <a:p>
            <a:endParaRPr lang="en-US">
              <a:latin typeface="HelveticaLTStd-Light"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ChangeArrowheads="1"/>
          </p:cNvSpPr>
          <p:nvPr>
            <p:ph type="title" idx="4294967295"/>
          </p:nvPr>
        </p:nvSpPr>
        <p:spPr>
          <a:xfrm>
            <a:off x="0" y="0"/>
            <a:ext cx="9144000" cy="1028700"/>
          </a:xfrm>
          <a:solidFill>
            <a:schemeClr val="accent1"/>
          </a:solidFill>
        </p:spPr>
        <p:txBody>
          <a:bodyPr/>
          <a:lstStyle/>
          <a:p>
            <a:r>
              <a:rPr lang="en-US">
                <a:latin typeface="Times New Roman" charset="0"/>
                <a:cs typeface="Times New Roman" charset="0"/>
              </a:rPr>
              <a:t>Early Identification Report</a:t>
            </a:r>
            <a:endParaRPr lang="en-US">
              <a:solidFill>
                <a:srgbClr val="FF0000"/>
              </a:solidFill>
              <a:latin typeface="Times New Roman" charset="0"/>
              <a:cs typeface="Times New Roman" charset="0"/>
            </a:endParaRPr>
          </a:p>
        </p:txBody>
      </p:sp>
      <p:pic>
        <p:nvPicPr>
          <p:cNvPr id="18022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66800"/>
            <a:ext cx="914400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ChangeArrowheads="1"/>
          </p:cNvSpPr>
          <p:nvPr>
            <p:ph type="title" idx="4294967295"/>
          </p:nvPr>
        </p:nvSpPr>
        <p:spPr>
          <a:xfrm>
            <a:off x="0" y="0"/>
            <a:ext cx="9144000" cy="1028700"/>
          </a:xfrm>
          <a:solidFill>
            <a:schemeClr val="accent1"/>
          </a:solidFill>
        </p:spPr>
        <p:txBody>
          <a:bodyPr/>
          <a:lstStyle/>
          <a:p>
            <a:r>
              <a:rPr lang="en-US">
                <a:latin typeface="Times New Roman" charset="0"/>
                <a:cs typeface="Times New Roman" charset="0"/>
              </a:rPr>
              <a:t>Coursework Intervention Report</a:t>
            </a:r>
            <a:endParaRPr lang="en-US">
              <a:solidFill>
                <a:srgbClr val="FF0000"/>
              </a:solidFill>
              <a:latin typeface="Times New Roman" charset="0"/>
              <a:cs typeface="Times New Roman" charset="0"/>
            </a:endParaRPr>
          </a:p>
        </p:txBody>
      </p:sp>
      <p:pic>
        <p:nvPicPr>
          <p:cNvPr id="18125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66800"/>
            <a:ext cx="9144000" cy="361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423988"/>
            <a:ext cx="8077200" cy="400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Title 1"/>
          <p:cNvSpPr>
            <a:spLocks noGrp="1"/>
          </p:cNvSpPr>
          <p:nvPr>
            <p:ph type="title"/>
          </p:nvPr>
        </p:nvSpPr>
        <p:spPr/>
        <p:txBody>
          <a:bodyPr/>
          <a:lstStyle/>
          <a:p>
            <a:r>
              <a:rPr lang="en-US" sz="4000">
                <a:latin typeface="HelveticaLTStd-Light" charset="0"/>
              </a:rPr>
              <a:t>Item Response Summary Report</a:t>
            </a:r>
          </a:p>
        </p:txBody>
      </p:sp>
      <p:sp>
        <p:nvSpPr>
          <p:cNvPr id="186371" name="Content Placeholder 2"/>
          <p:cNvSpPr>
            <a:spLocks noGrp="1"/>
          </p:cNvSpPr>
          <p:nvPr>
            <p:ph idx="1"/>
          </p:nvPr>
        </p:nvSpPr>
        <p:spPr/>
        <p:txBody>
          <a:bodyPr/>
          <a:lstStyle/>
          <a:p>
            <a:r>
              <a:rPr lang="en-US" sz="2800">
                <a:latin typeface="HelveticaLTStd-Light" charset="0"/>
              </a:rPr>
              <a:t>Describes the item-by-item performance of your examinees. </a:t>
            </a:r>
          </a:p>
          <a:p>
            <a:r>
              <a:rPr lang="en-US" sz="2800">
                <a:latin typeface="HelveticaLTStd-Light" charset="0"/>
              </a:rPr>
              <a:t>Determine your students</a:t>
            </a:r>
            <a:r>
              <a:rPr lang="ja-JP" altLang="en-US" sz="2800">
                <a:latin typeface="HelveticaLTStd-Light" charset="0"/>
              </a:rPr>
              <a:t>’</a:t>
            </a:r>
            <a:r>
              <a:rPr lang="en-US" sz="2800">
                <a:latin typeface="HelveticaLTStd-Light" charset="0"/>
              </a:rPr>
              <a:t> academic strengths and weaknesses relative to the skills and knowledge measured by the test items, and address apparent weaknesses at the content area level.</a:t>
            </a:r>
          </a:p>
          <a:p>
            <a:endParaRPr lang="en-US">
              <a:latin typeface="HelveticaLTStd-Light" charset="0"/>
            </a:endParaRP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Title 3"/>
          <p:cNvSpPr>
            <a:spLocks noGrp="1"/>
          </p:cNvSpPr>
          <p:nvPr>
            <p:ph type="title"/>
          </p:nvPr>
        </p:nvSpPr>
        <p:spPr>
          <a:xfrm>
            <a:off x="0" y="274638"/>
            <a:ext cx="9144000" cy="1143000"/>
          </a:xfrm>
        </p:spPr>
        <p:txBody>
          <a:bodyPr/>
          <a:lstStyle/>
          <a:p>
            <a:r>
              <a:rPr lang="en-US">
                <a:latin typeface="HelveticaLTStd-Light" charset="0"/>
              </a:rPr>
              <a:t>Item-Response Summary Report</a:t>
            </a:r>
          </a:p>
        </p:txBody>
      </p:sp>
      <p:sp>
        <p:nvSpPr>
          <p:cNvPr id="6" name="TextBox 5"/>
          <p:cNvSpPr txBox="1"/>
          <p:nvPr/>
        </p:nvSpPr>
        <p:spPr>
          <a:xfrm>
            <a:off x="0" y="1651000"/>
            <a:ext cx="9144000" cy="4154488"/>
          </a:xfrm>
          <a:prstGeom prst="rect">
            <a:avLst/>
          </a:prstGeom>
          <a:noFill/>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800100" indent="-342900"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latin typeface="Times New Roman" charset="0"/>
                <a:cs typeface="Times New Roman" charset="0"/>
              </a:rPr>
              <a:t>This report provides tables describing the item-by-item performance of your PLAN examinees.</a:t>
            </a:r>
          </a:p>
          <a:p>
            <a:pPr eaLnBrk="1" hangingPunct="1"/>
            <a:endParaRPr lang="en-US">
              <a:latin typeface="Times New Roman" charset="0"/>
              <a:cs typeface="Times New Roman" charset="0"/>
            </a:endParaRPr>
          </a:p>
          <a:p>
            <a:pPr eaLnBrk="1" hangingPunct="1">
              <a:buFont typeface="Wingdings" charset="0"/>
              <a:buChar char="ü"/>
            </a:pPr>
            <a:r>
              <a:rPr lang="en-US">
                <a:latin typeface="Times New Roman" charset="0"/>
                <a:cs typeface="Times New Roman" charset="0"/>
              </a:rPr>
              <a:t>Item response results are categorized by:</a:t>
            </a:r>
          </a:p>
          <a:p>
            <a:pPr lvl="1" eaLnBrk="1" hangingPunct="1">
              <a:buFont typeface="Wingdings" charset="0"/>
              <a:buChar char="ü"/>
            </a:pPr>
            <a:r>
              <a:rPr lang="en-US">
                <a:latin typeface="Times New Roman" charset="0"/>
                <a:cs typeface="Times New Roman" charset="0"/>
              </a:rPr>
              <a:t>Test (e.g., English)</a:t>
            </a:r>
          </a:p>
          <a:p>
            <a:pPr lvl="1" eaLnBrk="1" hangingPunct="1">
              <a:buFont typeface="Wingdings" charset="0"/>
              <a:buChar char="ü"/>
            </a:pPr>
            <a:r>
              <a:rPr lang="en-US">
                <a:latin typeface="Times New Roman" charset="0"/>
                <a:cs typeface="Times New Roman" charset="0"/>
              </a:rPr>
              <a:t>Subscore (e.g., Usage/Mechanics)</a:t>
            </a:r>
          </a:p>
          <a:p>
            <a:pPr lvl="1" eaLnBrk="1" hangingPunct="1">
              <a:buFont typeface="Wingdings" charset="0"/>
              <a:buChar char="ü"/>
            </a:pPr>
            <a:r>
              <a:rPr lang="en-US">
                <a:latin typeface="Times New Roman" charset="0"/>
                <a:cs typeface="Times New Roman" charset="0"/>
              </a:rPr>
              <a:t>Content Area (e.g., Punctuation)</a:t>
            </a:r>
          </a:p>
          <a:p>
            <a:pPr lvl="1" eaLnBrk="1" hangingPunct="1"/>
            <a:endParaRPr lang="en-US">
              <a:latin typeface="Times New Roman" charset="0"/>
              <a:cs typeface="Times New Roman" charset="0"/>
            </a:endParaRPr>
          </a:p>
          <a:p>
            <a:pPr lvl="1" eaLnBrk="1" hangingPunct="1">
              <a:buFont typeface="Wingdings" charset="0"/>
              <a:buChar char="ü"/>
            </a:pPr>
            <a:r>
              <a:rPr lang="en-US">
                <a:latin typeface="Times New Roman" charset="0"/>
                <a:cs typeface="Times New Roman" charset="0"/>
              </a:rPr>
              <a:t>Provide comparisons to other students taking the same test form.</a:t>
            </a:r>
          </a:p>
          <a:p>
            <a:pPr eaLnBrk="1" hangingPunct="1">
              <a:buFont typeface="Wingdings" charset="0"/>
              <a:buChar char="ü"/>
            </a:pPr>
            <a:endParaRPr lang="en-US"/>
          </a:p>
          <a:p>
            <a:pPr eaLnBrk="1" hangingPunct="1"/>
            <a:endParaRPr lang="en-US">
              <a:latin typeface="HelveticaLTStd-Light" charset="0"/>
            </a:endParaRPr>
          </a:p>
        </p:txBody>
      </p:sp>
    </p:spTree>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ChangeArrowheads="1"/>
          </p:cNvSpPr>
          <p:nvPr>
            <p:ph type="title" idx="4294967295"/>
          </p:nvPr>
        </p:nvSpPr>
        <p:spPr>
          <a:xfrm>
            <a:off x="0" y="0"/>
            <a:ext cx="9144000" cy="1028700"/>
          </a:xfrm>
          <a:solidFill>
            <a:schemeClr val="accent1"/>
          </a:solidFill>
        </p:spPr>
        <p:txBody>
          <a:bodyPr/>
          <a:lstStyle/>
          <a:p>
            <a:r>
              <a:rPr lang="en-US" sz="3600">
                <a:latin typeface="Times New Roman" charset="0"/>
                <a:cs typeface="Times New Roman" charset="0"/>
              </a:rPr>
              <a:t>Item-Response Summary for English:  </a:t>
            </a:r>
            <a:r>
              <a:rPr lang="en-US" sz="3600">
                <a:solidFill>
                  <a:srgbClr val="FF0000"/>
                </a:solidFill>
                <a:latin typeface="Times New Roman" charset="0"/>
                <a:cs typeface="Times New Roman" charset="0"/>
              </a:rPr>
              <a:t>Page 1</a:t>
            </a:r>
          </a:p>
        </p:txBody>
      </p:sp>
      <p:pic>
        <p:nvPicPr>
          <p:cNvPr id="19353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66800"/>
            <a:ext cx="914400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5746750"/>
            <a:ext cx="9144000" cy="461963"/>
          </a:xfrm>
          <a:prstGeom prst="rect">
            <a:avLst/>
          </a:prstGeom>
        </p:spPr>
        <p:txBody>
          <a:bodyPr>
            <a:spAutoFit/>
          </a:bodyPr>
          <a:lstStyle/>
          <a:p>
            <a:pPr algn="ctr"/>
            <a:r>
              <a:rPr lang="en-US">
                <a:latin typeface="HelveticaLTStd-Light" charset="0"/>
                <a:hlinkClick r:id="rId2"/>
              </a:rPr>
              <a:t>www.act.org/plan/pdf/ItemResponseSummaryGuide.pdf</a:t>
            </a:r>
            <a:endParaRPr lang="en-US">
              <a:latin typeface="HelveticaLTStd-Light" charset="0"/>
            </a:endParaRPr>
          </a:p>
        </p:txBody>
      </p:sp>
      <p:pic>
        <p:nvPicPr>
          <p:cNvPr id="19558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3625" y="0"/>
            <a:ext cx="4476750" cy="57340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5886450"/>
            <a:ext cx="9144000" cy="954088"/>
          </a:xfrm>
          <a:prstGeom prst="rect">
            <a:avLst/>
          </a:prstGeom>
        </p:spPr>
        <p:txBody>
          <a:bodyPr>
            <a:spAutoFit/>
          </a:bodyPr>
          <a:lstStyle/>
          <a:p>
            <a:pPr algn="ctr">
              <a:defRPr/>
            </a:pPr>
            <a:r>
              <a:rPr lang="en-US" sz="2800" dirty="0">
                <a:solidFill>
                  <a:srgbClr val="00B0F0"/>
                </a:solidFill>
                <a:latin typeface="+mj-lt"/>
                <a:ea typeface="+mn-ea"/>
                <a:cs typeface="+mn-cs"/>
              </a:rPr>
              <a:t>http://media.act.org/documents/PLAN-InterpretiveGuideforReports.pdf</a:t>
            </a:r>
          </a:p>
        </p:txBody>
      </p:sp>
      <p:pic>
        <p:nvPicPr>
          <p:cNvPr id="1966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0800" y="0"/>
            <a:ext cx="4448175" cy="57626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ChangeArrowheads="1"/>
          </p:cNvSpPr>
          <p:nvPr/>
        </p:nvSpPr>
        <p:spPr bwMode="auto">
          <a:xfrm>
            <a:off x="0" y="393700"/>
            <a:ext cx="9144000" cy="477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4000">
                <a:solidFill>
                  <a:srgbClr val="A73370"/>
                </a:solidFill>
                <a:latin typeface="Times New Roman" charset="0"/>
              </a:rPr>
              <a:t>College and Career Readiness Defined</a:t>
            </a:r>
          </a:p>
          <a:p>
            <a:endParaRPr lang="en-US">
              <a:solidFill>
                <a:srgbClr val="000000"/>
              </a:solidFill>
              <a:latin typeface="Times New Roman" charset="0"/>
            </a:endParaRPr>
          </a:p>
          <a:p>
            <a:endParaRPr lang="en-US">
              <a:solidFill>
                <a:srgbClr val="000000"/>
              </a:solidFill>
              <a:latin typeface="Times New Roman" charset="0"/>
            </a:endParaRPr>
          </a:p>
          <a:p>
            <a:r>
              <a:rPr lang="en-US">
                <a:solidFill>
                  <a:srgbClr val="FF0000"/>
                </a:solidFill>
                <a:latin typeface="Times New Roman" charset="0"/>
              </a:rPr>
              <a:t>ACT</a:t>
            </a:r>
            <a:r>
              <a:rPr lang="en-US">
                <a:solidFill>
                  <a:srgbClr val="000000"/>
                </a:solidFill>
                <a:latin typeface="Times New Roman" charset="0"/>
              </a:rPr>
              <a:t> defines college and career readiness as the acquisition of the knowledge and skills a student needs to enroll and succeed in credit-bearing, first-year courses at a postsecondary institution (such as a two- or four-year college, trade school, or technical school) </a:t>
            </a:r>
            <a:br>
              <a:rPr lang="en-US">
                <a:solidFill>
                  <a:srgbClr val="000000"/>
                </a:solidFill>
                <a:latin typeface="Times New Roman" charset="0"/>
              </a:rPr>
            </a:br>
            <a:r>
              <a:rPr lang="en-US" u="sng">
                <a:solidFill>
                  <a:srgbClr val="FF0000"/>
                </a:solidFill>
                <a:latin typeface="Times New Roman" charset="0"/>
              </a:rPr>
              <a:t>without the need for remediation.</a:t>
            </a:r>
          </a:p>
          <a:p>
            <a:endParaRPr lang="en-US">
              <a:solidFill>
                <a:srgbClr val="000000"/>
              </a:solidFill>
              <a:latin typeface="Times New Roman" charset="0"/>
            </a:endParaRPr>
          </a:p>
          <a:p>
            <a:r>
              <a:rPr lang="en-US">
                <a:solidFill>
                  <a:srgbClr val="FF0000"/>
                </a:solidFill>
                <a:latin typeface="Times New Roman" charset="0"/>
              </a:rPr>
              <a:t>ACT</a:t>
            </a:r>
            <a:r>
              <a:rPr lang="ja-JP" altLang="en-US">
                <a:solidFill>
                  <a:srgbClr val="FF0000"/>
                </a:solidFill>
                <a:latin typeface="Times New Roman" charset="0"/>
              </a:rPr>
              <a:t>’</a:t>
            </a:r>
            <a:r>
              <a:rPr lang="en-US">
                <a:solidFill>
                  <a:srgbClr val="FF0000"/>
                </a:solidFill>
                <a:latin typeface="Times New Roman" charset="0"/>
              </a:rPr>
              <a:t>s</a:t>
            </a:r>
            <a:r>
              <a:rPr lang="en-US">
                <a:solidFill>
                  <a:srgbClr val="000000"/>
                </a:solidFill>
                <a:latin typeface="Times New Roman" charset="0"/>
              </a:rPr>
              <a:t> definition of college and career readiness was adopted by the </a:t>
            </a:r>
            <a:r>
              <a:rPr lang="en-US">
                <a:solidFill>
                  <a:srgbClr val="FF0000"/>
                </a:solidFill>
                <a:latin typeface="Times New Roman" charset="0"/>
              </a:rPr>
              <a:t>Common Core State Standards Initiative </a:t>
            </a:r>
            <a:r>
              <a:rPr lang="en-US">
                <a:solidFill>
                  <a:srgbClr val="000000"/>
                </a:solidFill>
                <a:latin typeface="Times New Roman" charset="0"/>
              </a:rPr>
              <a:t>and provides a unifying goal upon which educators and policymakers must now act.</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5886450"/>
            <a:ext cx="9144000" cy="954088"/>
          </a:xfrm>
          <a:prstGeom prst="rect">
            <a:avLst/>
          </a:prstGeom>
        </p:spPr>
        <p:txBody>
          <a:bodyPr>
            <a:spAutoFit/>
          </a:bodyPr>
          <a:lstStyle/>
          <a:p>
            <a:pPr algn="ctr">
              <a:defRPr/>
            </a:pPr>
            <a:r>
              <a:rPr lang="en-US" sz="2800" dirty="0">
                <a:solidFill>
                  <a:srgbClr val="00B0F0"/>
                </a:solidFill>
                <a:latin typeface="+mj-lt"/>
                <a:ea typeface="+mn-ea"/>
                <a:cs typeface="+mn-cs"/>
              </a:rPr>
              <a:t>http://media.act.org/documents/PLAN-InterpretiveGuideforReports.pdf</a:t>
            </a:r>
          </a:p>
        </p:txBody>
      </p:sp>
      <p:pic>
        <p:nvPicPr>
          <p:cNvPr id="1966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0800" y="0"/>
            <a:ext cx="4448175" cy="57626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990600" y="1905000"/>
            <a:ext cx="7848600" cy="2123658"/>
          </a:xfrm>
          <a:prstGeom prst="rect">
            <a:avLst/>
          </a:prstGeom>
          <a:solidFill>
            <a:schemeClr val="accent2">
              <a:lumMod val="60000"/>
              <a:lumOff val="40000"/>
            </a:schemeClr>
          </a:solidFill>
        </p:spPr>
        <p:txBody>
          <a:bodyPr wrap="square" rtlCol="0">
            <a:spAutoFit/>
          </a:bodyPr>
          <a:lstStyle/>
          <a:p>
            <a:pPr algn="ctr"/>
            <a:r>
              <a:rPr lang="en-US" sz="6600" b="1" dirty="0" smtClean="0">
                <a:latin typeface="Courier New"/>
                <a:cs typeface="Courier New"/>
              </a:rPr>
              <a:t>Spend some</a:t>
            </a:r>
          </a:p>
          <a:p>
            <a:pPr algn="ctr"/>
            <a:r>
              <a:rPr lang="en-US" sz="6600" b="1" dirty="0" smtClean="0">
                <a:latin typeface="Courier New"/>
                <a:cs typeface="Courier New"/>
              </a:rPr>
              <a:t>time here!</a:t>
            </a:r>
            <a:endParaRPr lang="en-US" sz="6600" b="1" dirty="0">
              <a:latin typeface="Courier New"/>
              <a:cs typeface="Courier New"/>
            </a:endParaRPr>
          </a:p>
        </p:txBody>
      </p:sp>
    </p:spTree>
    <p:extLst>
      <p:ext uri="{BB962C8B-B14F-4D97-AF65-F5344CB8AC3E}">
        <p14:creationId xmlns:p14="http://schemas.microsoft.com/office/powerpoint/2010/main" val="3240147981"/>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12"/>
          <p:cNvSpPr>
            <a:spLocks noChangeArrowheads="1"/>
          </p:cNvSpPr>
          <p:nvPr/>
        </p:nvSpPr>
        <p:spPr bwMode="auto">
          <a:xfrm>
            <a:off x="561975" y="1219200"/>
            <a:ext cx="75438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r>
              <a:rPr lang="en-US" sz="1800">
                <a:latin typeface="HelveticaLTStd-Light" charset="0"/>
              </a:rPr>
              <a:t>The ACT is designed to assess 11th and 12th graders</a:t>
            </a:r>
            <a:r>
              <a:rPr lang="ja-JP" altLang="en-US" sz="1800">
                <a:latin typeface="HelveticaLTStd-Light" charset="0"/>
              </a:rPr>
              <a:t>’</a:t>
            </a:r>
            <a:r>
              <a:rPr lang="en-US" sz="1800">
                <a:latin typeface="HelveticaLTStd-Light" charset="0"/>
              </a:rPr>
              <a:t> general learning outcomes. The ACT is a curriculum-based educational and career planning tool that assesses mastery of state and college readiness standards. Accepted by all four-year colleges and universities, it is the college entrance test most preferred nationwide.</a:t>
            </a:r>
          </a:p>
        </p:txBody>
      </p:sp>
      <p:grpSp>
        <p:nvGrpSpPr>
          <p:cNvPr id="200707" name="Group 25"/>
          <p:cNvGrpSpPr>
            <a:grpSpLocks/>
          </p:cNvGrpSpPr>
          <p:nvPr/>
        </p:nvGrpSpPr>
        <p:grpSpPr bwMode="auto">
          <a:xfrm>
            <a:off x="1143000" y="2928938"/>
            <a:ext cx="7239000" cy="3548062"/>
            <a:chOff x="513" y="1440"/>
            <a:chExt cx="4560" cy="2208"/>
          </a:xfrm>
        </p:grpSpPr>
        <p:sp>
          <p:nvSpPr>
            <p:cNvPr id="200709" name="Text Box 37"/>
            <p:cNvSpPr txBox="1">
              <a:spLocks noChangeArrowheads="1"/>
            </p:cNvSpPr>
            <p:nvPr/>
          </p:nvSpPr>
          <p:spPr bwMode="auto">
            <a:xfrm>
              <a:off x="662" y="1468"/>
              <a:ext cx="3249" cy="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576" tIns="36576" rIns="36576" bIns="36576"/>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100">
                  <a:solidFill>
                    <a:schemeClr val="bg2"/>
                  </a:solidFill>
                </a:rPr>
                <a:t>MEASURING STUDENT  PROGRESS TOWARD READINESS</a:t>
              </a:r>
              <a:endParaRPr lang="en-US" sz="1100"/>
            </a:p>
          </p:txBody>
        </p:sp>
        <p:sp>
          <p:nvSpPr>
            <p:cNvPr id="200710" name="Text Box 38"/>
            <p:cNvSpPr txBox="1">
              <a:spLocks noChangeArrowheads="1"/>
            </p:cNvSpPr>
            <p:nvPr/>
          </p:nvSpPr>
          <p:spPr bwMode="auto">
            <a:xfrm>
              <a:off x="4143" y="1440"/>
              <a:ext cx="796" cy="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576" tIns="36576" rIns="36576" bIns="36576"/>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100">
                  <a:solidFill>
                    <a:schemeClr val="bg2"/>
                  </a:solidFill>
                </a:rPr>
                <a:t>IMPROVING </a:t>
              </a:r>
              <a:br>
                <a:rPr lang="en-US" sz="1100">
                  <a:solidFill>
                    <a:schemeClr val="bg2"/>
                  </a:solidFill>
                </a:rPr>
              </a:br>
              <a:r>
                <a:rPr lang="en-US" sz="1100">
                  <a:solidFill>
                    <a:schemeClr val="bg2"/>
                  </a:solidFill>
                </a:rPr>
                <a:t>COURSE RIGOR</a:t>
              </a:r>
            </a:p>
          </p:txBody>
        </p:sp>
        <p:sp>
          <p:nvSpPr>
            <p:cNvPr id="200711" name="Text Box 39"/>
            <p:cNvSpPr txBox="1">
              <a:spLocks noChangeArrowheads="1"/>
            </p:cNvSpPr>
            <p:nvPr/>
          </p:nvSpPr>
          <p:spPr bwMode="auto">
            <a:xfrm>
              <a:off x="624" y="2784"/>
              <a:ext cx="4320" cy="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576" tIns="36576" rIns="36576" bIns="36576"/>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lnSpc>
                  <a:spcPct val="115000"/>
                </a:lnSpc>
              </a:pPr>
              <a:r>
                <a:rPr lang="en-US" sz="900">
                  <a:solidFill>
                    <a:schemeClr val="bg2"/>
                  </a:solidFill>
                </a:rPr>
                <a:t>SUPPORTING SOLUTIONS</a:t>
              </a:r>
              <a:r>
                <a:rPr lang="en-US" sz="1100">
                  <a:solidFill>
                    <a:schemeClr val="bg2"/>
                  </a:solidFill>
                </a:rPr>
                <a:t/>
              </a:r>
              <a:br>
                <a:rPr lang="en-US" sz="1100">
                  <a:solidFill>
                    <a:schemeClr val="bg2"/>
                  </a:solidFill>
                </a:rPr>
              </a:br>
              <a:r>
                <a:rPr lang="en-US" sz="1100">
                  <a:solidFill>
                    <a:schemeClr val="bg2"/>
                  </a:solidFill>
                </a:rPr>
                <a:t>PLANNING SCHOOL IMPROVEMENT</a:t>
              </a:r>
            </a:p>
          </p:txBody>
        </p:sp>
        <p:sp>
          <p:nvSpPr>
            <p:cNvPr id="200712" name="Text Box 40"/>
            <p:cNvSpPr txBox="1">
              <a:spLocks noChangeArrowheads="1"/>
            </p:cNvSpPr>
            <p:nvPr/>
          </p:nvSpPr>
          <p:spPr bwMode="auto">
            <a:xfrm>
              <a:off x="621" y="1726"/>
              <a:ext cx="791" cy="864"/>
            </a:xfrm>
            <a:prstGeom prst="rect">
              <a:avLst/>
            </a:prstGeom>
            <a:solidFill>
              <a:srgbClr val="0562A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8016" tIns="128016" rIns="128016" bIns="128016"/>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200" b="1">
                  <a:solidFill>
                    <a:schemeClr val="bg1"/>
                  </a:solidFill>
                </a:rPr>
                <a:t>EXPLORE</a:t>
              </a:r>
            </a:p>
            <a:p>
              <a:pPr algn="ctr" eaLnBrk="1" hangingPunct="1"/>
              <a:r>
                <a:rPr lang="en-US" sz="900">
                  <a:solidFill>
                    <a:schemeClr val="bg1"/>
                  </a:solidFill>
                  <a:latin typeface="Helvetica" charset="0"/>
                </a:rPr>
                <a:t/>
              </a:r>
              <a:br>
                <a:rPr lang="en-US" sz="900">
                  <a:solidFill>
                    <a:schemeClr val="bg1"/>
                  </a:solidFill>
                  <a:latin typeface="Helvetica" charset="0"/>
                </a:rPr>
              </a:br>
              <a:r>
                <a:rPr lang="en-US" sz="900">
                  <a:solidFill>
                    <a:schemeClr val="bg1"/>
                  </a:solidFill>
                  <a:latin typeface="Helvetica" charset="0"/>
                </a:rPr>
                <a:t>8th and 9th grade </a:t>
              </a:r>
              <a:br>
                <a:rPr lang="en-US" sz="900">
                  <a:solidFill>
                    <a:schemeClr val="bg1"/>
                  </a:solidFill>
                  <a:latin typeface="Helvetica" charset="0"/>
                </a:rPr>
              </a:br>
              <a:r>
                <a:rPr lang="en-US" sz="900">
                  <a:solidFill>
                    <a:schemeClr val="bg1"/>
                  </a:solidFill>
                  <a:latin typeface="Helvetica" charset="0"/>
                </a:rPr>
                <a:t>curriculum-based educational and career planning program </a:t>
              </a:r>
              <a:endParaRPr lang="en-US" sz="1800">
                <a:latin typeface="Helvetica" charset="0"/>
              </a:endParaRPr>
            </a:p>
          </p:txBody>
        </p:sp>
        <p:sp>
          <p:nvSpPr>
            <p:cNvPr id="200713" name="Text Box 41"/>
            <p:cNvSpPr txBox="1">
              <a:spLocks noChangeArrowheads="1"/>
            </p:cNvSpPr>
            <p:nvPr/>
          </p:nvSpPr>
          <p:spPr bwMode="auto">
            <a:xfrm>
              <a:off x="1461" y="1728"/>
              <a:ext cx="792" cy="864"/>
            </a:xfrm>
            <a:prstGeom prst="rect">
              <a:avLst/>
            </a:prstGeom>
            <a:solidFill>
              <a:srgbClr val="61C3A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8016" tIns="128016" rIns="128016" bIns="128016"/>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200" b="1">
                  <a:solidFill>
                    <a:schemeClr val="bg1"/>
                  </a:solidFill>
                </a:rPr>
                <a:t>PLAN</a:t>
              </a:r>
            </a:p>
            <a:p>
              <a:pPr algn="ctr" eaLnBrk="1" hangingPunct="1"/>
              <a:r>
                <a:rPr lang="en-US" sz="900">
                  <a:solidFill>
                    <a:schemeClr val="bg1"/>
                  </a:solidFill>
                  <a:latin typeface="Helvetica" charset="0"/>
                </a:rPr>
                <a:t/>
              </a:r>
              <a:br>
                <a:rPr lang="en-US" sz="900">
                  <a:solidFill>
                    <a:schemeClr val="bg1"/>
                  </a:solidFill>
                  <a:latin typeface="Helvetica" charset="0"/>
                </a:rPr>
              </a:br>
              <a:r>
                <a:rPr lang="en-US" sz="900">
                  <a:solidFill>
                    <a:schemeClr val="bg1"/>
                  </a:solidFill>
                  <a:latin typeface="Helvetica" charset="0"/>
                </a:rPr>
                <a:t>10th grade curriculum-based educational and career planning program</a:t>
              </a:r>
              <a:endParaRPr lang="en-US" sz="1800">
                <a:latin typeface="Helvetica" charset="0"/>
              </a:endParaRPr>
            </a:p>
          </p:txBody>
        </p:sp>
        <p:sp>
          <p:nvSpPr>
            <p:cNvPr id="200714" name="Text Box 42"/>
            <p:cNvSpPr txBox="1">
              <a:spLocks noChangeArrowheads="1"/>
            </p:cNvSpPr>
            <p:nvPr/>
          </p:nvSpPr>
          <p:spPr bwMode="auto">
            <a:xfrm>
              <a:off x="2304" y="1726"/>
              <a:ext cx="791" cy="864"/>
            </a:xfrm>
            <a:prstGeom prst="rect">
              <a:avLst/>
            </a:prstGeom>
            <a:solidFill>
              <a:srgbClr val="AE89C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8016" tIns="128016" rIns="128016" bIns="128016"/>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200" b="1">
                  <a:solidFill>
                    <a:schemeClr val="bg1"/>
                  </a:solidFill>
                </a:rPr>
                <a:t>The ACT</a:t>
              </a:r>
            </a:p>
            <a:p>
              <a:pPr algn="ctr" eaLnBrk="1" hangingPunct="1"/>
              <a:endParaRPr lang="en-US" sz="1200">
                <a:solidFill>
                  <a:schemeClr val="bg1"/>
                </a:solidFill>
              </a:endParaRPr>
            </a:p>
            <a:p>
              <a:pPr algn="ctr" eaLnBrk="1" hangingPunct="1"/>
              <a:r>
                <a:rPr lang="en-US" sz="900">
                  <a:solidFill>
                    <a:schemeClr val="bg1"/>
                  </a:solidFill>
                  <a:latin typeface="Helvetica" charset="0"/>
                </a:rPr>
                <a:t>11th and 12th grade curriculum-based assessment for learning outcomes </a:t>
              </a:r>
              <a:endParaRPr lang="en-US" sz="1800">
                <a:latin typeface="Helvetica" charset="0"/>
              </a:endParaRPr>
            </a:p>
          </p:txBody>
        </p:sp>
        <p:sp>
          <p:nvSpPr>
            <p:cNvPr id="200715" name="Text Box 43"/>
            <p:cNvSpPr txBox="1">
              <a:spLocks noChangeArrowheads="1"/>
            </p:cNvSpPr>
            <p:nvPr/>
          </p:nvSpPr>
          <p:spPr bwMode="auto">
            <a:xfrm>
              <a:off x="3145" y="1726"/>
              <a:ext cx="791" cy="864"/>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8016" tIns="128016" rIns="128016" bIns="128016"/>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200" b="1">
                  <a:solidFill>
                    <a:schemeClr val="bg1"/>
                  </a:solidFill>
                </a:rPr>
                <a:t>ENGAGE</a:t>
              </a:r>
            </a:p>
            <a:p>
              <a:pPr algn="ctr" eaLnBrk="1" hangingPunct="1"/>
              <a:endParaRPr lang="en-US" sz="1200">
                <a:solidFill>
                  <a:schemeClr val="bg1"/>
                </a:solidFill>
              </a:endParaRPr>
            </a:p>
            <a:p>
              <a:pPr algn="ctr" eaLnBrk="1" hangingPunct="1"/>
              <a:r>
                <a:rPr lang="en-US" sz="900">
                  <a:solidFill>
                    <a:schemeClr val="bg1"/>
                  </a:solidFill>
                  <a:latin typeface="Helvetica" charset="0"/>
                </a:rPr>
                <a:t>Middle and high school assessment that measures all factors of academic success</a:t>
              </a:r>
              <a:endParaRPr lang="en-US" sz="1800">
                <a:latin typeface="Helvetica" charset="0"/>
              </a:endParaRPr>
            </a:p>
          </p:txBody>
        </p:sp>
        <p:sp>
          <p:nvSpPr>
            <p:cNvPr id="200716" name="Text Box 44"/>
            <p:cNvSpPr txBox="1">
              <a:spLocks noChangeArrowheads="1"/>
            </p:cNvSpPr>
            <p:nvPr/>
          </p:nvSpPr>
          <p:spPr bwMode="auto">
            <a:xfrm>
              <a:off x="4176" y="1728"/>
              <a:ext cx="792" cy="864"/>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8016" tIns="128016" rIns="128016" bIns="128016"/>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200" b="1">
                  <a:solidFill>
                    <a:schemeClr val="bg1"/>
                  </a:solidFill>
                </a:rPr>
                <a:t>QualityCore</a:t>
              </a:r>
            </a:p>
            <a:p>
              <a:pPr algn="ctr" eaLnBrk="1" hangingPunct="1"/>
              <a:endParaRPr lang="en-US" sz="1200">
                <a:solidFill>
                  <a:schemeClr val="bg1"/>
                </a:solidFill>
              </a:endParaRPr>
            </a:p>
            <a:p>
              <a:pPr algn="ctr" eaLnBrk="1" hangingPunct="1"/>
              <a:r>
                <a:rPr lang="en-US" sz="900">
                  <a:solidFill>
                    <a:schemeClr val="bg1"/>
                  </a:solidFill>
                  <a:latin typeface="Helvetica" charset="0"/>
                </a:rPr>
                <a:t>Research-driven solutions for strengthening curriculum</a:t>
              </a:r>
              <a:endParaRPr lang="en-US" sz="1800">
                <a:latin typeface="Helvetica" charset="0"/>
              </a:endParaRPr>
            </a:p>
          </p:txBody>
        </p:sp>
        <p:sp>
          <p:nvSpPr>
            <p:cNvPr id="200717" name="Text Box 45"/>
            <p:cNvSpPr txBox="1">
              <a:spLocks noChangeArrowheads="1"/>
            </p:cNvSpPr>
            <p:nvPr/>
          </p:nvSpPr>
          <p:spPr bwMode="auto">
            <a:xfrm>
              <a:off x="2832" y="3168"/>
              <a:ext cx="1536" cy="480"/>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8016" tIns="128016" rIns="128016" bIns="128016"/>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200" b="1">
                  <a:solidFill>
                    <a:schemeClr val="bg1"/>
                  </a:solidFill>
                </a:rPr>
                <a:t>CoreWork Diagnostics</a:t>
              </a:r>
            </a:p>
            <a:p>
              <a:pPr algn="ctr" eaLnBrk="1" hangingPunct="1"/>
              <a:endParaRPr lang="en-US" sz="400">
                <a:solidFill>
                  <a:schemeClr val="bg1"/>
                </a:solidFill>
              </a:endParaRPr>
            </a:p>
            <a:p>
              <a:pPr algn="ctr" eaLnBrk="1" hangingPunct="1"/>
              <a:r>
                <a:rPr lang="en-US" sz="900">
                  <a:solidFill>
                    <a:schemeClr val="bg1"/>
                  </a:solidFill>
                  <a:latin typeface="Helvetica" charset="0"/>
                </a:rPr>
                <a:t>Online service to diagnose and improve content and practice areas</a:t>
              </a:r>
              <a:endParaRPr lang="en-US" sz="1800">
                <a:latin typeface="Helvetica" charset="0"/>
              </a:endParaRPr>
            </a:p>
          </p:txBody>
        </p:sp>
        <p:sp>
          <p:nvSpPr>
            <p:cNvPr id="200718" name="Text Box 45"/>
            <p:cNvSpPr txBox="1">
              <a:spLocks noChangeArrowheads="1"/>
            </p:cNvSpPr>
            <p:nvPr/>
          </p:nvSpPr>
          <p:spPr bwMode="auto">
            <a:xfrm>
              <a:off x="1248" y="3168"/>
              <a:ext cx="1536" cy="480"/>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8016" tIns="128016" rIns="128016" bIns="128016"/>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200" b="1">
                  <a:solidFill>
                    <a:schemeClr val="bg1"/>
                  </a:solidFill>
                </a:rPr>
                <a:t>Core Practice Audit</a:t>
              </a:r>
            </a:p>
            <a:p>
              <a:pPr algn="ctr" eaLnBrk="1" hangingPunct="1"/>
              <a:endParaRPr lang="en-US" sz="400">
                <a:solidFill>
                  <a:schemeClr val="bg1"/>
                </a:solidFill>
              </a:endParaRPr>
            </a:p>
            <a:p>
              <a:pPr algn="ctr" eaLnBrk="1" hangingPunct="1"/>
              <a:r>
                <a:rPr lang="en-US" sz="900">
                  <a:solidFill>
                    <a:schemeClr val="bg1"/>
                  </a:solidFill>
                  <a:latin typeface="Helvetica" charset="0"/>
                </a:rPr>
                <a:t>Framework for evaluating current practices</a:t>
              </a:r>
              <a:endParaRPr lang="en-US" sz="1800">
                <a:latin typeface="Helvetica" charset="0"/>
              </a:endParaRPr>
            </a:p>
          </p:txBody>
        </p:sp>
        <p:grpSp>
          <p:nvGrpSpPr>
            <p:cNvPr id="200719" name="Group 46"/>
            <p:cNvGrpSpPr>
              <a:grpSpLocks/>
            </p:cNvGrpSpPr>
            <p:nvPr/>
          </p:nvGrpSpPr>
          <p:grpSpPr bwMode="auto">
            <a:xfrm>
              <a:off x="513" y="1455"/>
              <a:ext cx="3471" cy="129"/>
              <a:chOff x="102833805" y="113142958"/>
              <a:chExt cx="4543425" cy="175835"/>
            </a:xfrm>
          </p:grpSpPr>
          <p:sp>
            <p:nvSpPr>
              <p:cNvPr id="200728" name="Line 47"/>
              <p:cNvSpPr>
                <a:spLocks noChangeShapeType="1"/>
              </p:cNvSpPr>
              <p:nvPr/>
            </p:nvSpPr>
            <p:spPr bwMode="auto">
              <a:xfrm>
                <a:off x="102833805" y="113142958"/>
                <a:ext cx="4543425"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lIns="36576" tIns="36576" rIns="36576" bIns="36576"/>
              <a:lstStyle/>
              <a:p>
                <a:endParaRPr lang="en-US"/>
              </a:p>
            </p:txBody>
          </p:sp>
          <p:sp>
            <p:nvSpPr>
              <p:cNvPr id="200729" name="Line 48"/>
              <p:cNvSpPr>
                <a:spLocks noChangeShapeType="1"/>
              </p:cNvSpPr>
              <p:nvPr/>
            </p:nvSpPr>
            <p:spPr bwMode="auto">
              <a:xfrm>
                <a:off x="102833805" y="113147343"/>
                <a:ext cx="0" cy="17145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lIns="36576" tIns="36576" rIns="36576" bIns="36576"/>
              <a:lstStyle/>
              <a:p>
                <a:endParaRPr lang="en-US"/>
              </a:p>
            </p:txBody>
          </p:sp>
          <p:sp>
            <p:nvSpPr>
              <p:cNvPr id="200730" name="Line 49"/>
              <p:cNvSpPr>
                <a:spLocks noChangeShapeType="1"/>
              </p:cNvSpPr>
              <p:nvPr/>
            </p:nvSpPr>
            <p:spPr bwMode="auto">
              <a:xfrm>
                <a:off x="107377230" y="113147343"/>
                <a:ext cx="0" cy="17145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lIns="36576" tIns="36576" rIns="36576" bIns="36576"/>
              <a:lstStyle/>
              <a:p>
                <a:endParaRPr lang="en-US"/>
              </a:p>
            </p:txBody>
          </p:sp>
        </p:grpSp>
        <p:grpSp>
          <p:nvGrpSpPr>
            <p:cNvPr id="200720" name="Group 50"/>
            <p:cNvGrpSpPr>
              <a:grpSpLocks/>
            </p:cNvGrpSpPr>
            <p:nvPr/>
          </p:nvGrpSpPr>
          <p:grpSpPr bwMode="auto">
            <a:xfrm>
              <a:off x="4128" y="1455"/>
              <a:ext cx="864" cy="129"/>
              <a:chOff x="102833805" y="113142958"/>
              <a:chExt cx="4543425" cy="175835"/>
            </a:xfrm>
          </p:grpSpPr>
          <p:sp>
            <p:nvSpPr>
              <p:cNvPr id="200725" name="Line 51"/>
              <p:cNvSpPr>
                <a:spLocks noChangeShapeType="1"/>
              </p:cNvSpPr>
              <p:nvPr/>
            </p:nvSpPr>
            <p:spPr bwMode="auto">
              <a:xfrm>
                <a:off x="102833805" y="113142958"/>
                <a:ext cx="4543425"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lIns="36576" tIns="36576" rIns="36576" bIns="36576"/>
              <a:lstStyle/>
              <a:p>
                <a:endParaRPr lang="en-US"/>
              </a:p>
            </p:txBody>
          </p:sp>
          <p:sp>
            <p:nvSpPr>
              <p:cNvPr id="200726" name="Line 52"/>
              <p:cNvSpPr>
                <a:spLocks noChangeShapeType="1"/>
              </p:cNvSpPr>
              <p:nvPr/>
            </p:nvSpPr>
            <p:spPr bwMode="auto">
              <a:xfrm>
                <a:off x="102833805" y="113147343"/>
                <a:ext cx="0" cy="17145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lIns="36576" tIns="36576" rIns="36576" bIns="36576"/>
              <a:lstStyle/>
              <a:p>
                <a:endParaRPr lang="en-US"/>
              </a:p>
            </p:txBody>
          </p:sp>
          <p:sp>
            <p:nvSpPr>
              <p:cNvPr id="200727" name="Line 53"/>
              <p:cNvSpPr>
                <a:spLocks noChangeShapeType="1"/>
              </p:cNvSpPr>
              <p:nvPr/>
            </p:nvSpPr>
            <p:spPr bwMode="auto">
              <a:xfrm>
                <a:off x="107377230" y="113147343"/>
                <a:ext cx="0" cy="17145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lIns="36576" tIns="36576" rIns="36576" bIns="36576"/>
              <a:lstStyle/>
              <a:p>
                <a:endParaRPr lang="en-US"/>
              </a:p>
            </p:txBody>
          </p:sp>
        </p:grpSp>
        <p:grpSp>
          <p:nvGrpSpPr>
            <p:cNvPr id="200721" name="Group 54"/>
            <p:cNvGrpSpPr>
              <a:grpSpLocks/>
            </p:cNvGrpSpPr>
            <p:nvPr/>
          </p:nvGrpSpPr>
          <p:grpSpPr bwMode="auto">
            <a:xfrm flipV="1">
              <a:off x="513" y="2640"/>
              <a:ext cx="4560" cy="96"/>
              <a:chOff x="102833805" y="113142958"/>
              <a:chExt cx="4543425" cy="175835"/>
            </a:xfrm>
          </p:grpSpPr>
          <p:sp>
            <p:nvSpPr>
              <p:cNvPr id="200722" name="Line 55"/>
              <p:cNvSpPr>
                <a:spLocks noChangeShapeType="1"/>
              </p:cNvSpPr>
              <p:nvPr/>
            </p:nvSpPr>
            <p:spPr bwMode="auto">
              <a:xfrm>
                <a:off x="102833805" y="113142958"/>
                <a:ext cx="4543425" cy="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lIns="36576" tIns="36576" rIns="36576" bIns="36576"/>
              <a:lstStyle/>
              <a:p>
                <a:endParaRPr lang="en-US"/>
              </a:p>
            </p:txBody>
          </p:sp>
          <p:sp>
            <p:nvSpPr>
              <p:cNvPr id="200723" name="Line 56"/>
              <p:cNvSpPr>
                <a:spLocks noChangeShapeType="1"/>
              </p:cNvSpPr>
              <p:nvPr/>
            </p:nvSpPr>
            <p:spPr bwMode="auto">
              <a:xfrm>
                <a:off x="102833805" y="113147343"/>
                <a:ext cx="0" cy="17145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lIns="36576" tIns="36576" rIns="36576" bIns="36576"/>
              <a:lstStyle/>
              <a:p>
                <a:endParaRPr lang="en-US"/>
              </a:p>
            </p:txBody>
          </p:sp>
          <p:sp>
            <p:nvSpPr>
              <p:cNvPr id="200724" name="Line 57"/>
              <p:cNvSpPr>
                <a:spLocks noChangeShapeType="1"/>
              </p:cNvSpPr>
              <p:nvPr/>
            </p:nvSpPr>
            <p:spPr bwMode="auto">
              <a:xfrm>
                <a:off x="107377230" y="113147343"/>
                <a:ext cx="0" cy="171450"/>
              </a:xfrm>
              <a:prstGeom prst="line">
                <a:avLst/>
              </a:prstGeom>
              <a:noFill/>
              <a:ln w="9525">
                <a:solidFill>
                  <a:srgbClr val="DDDDDD"/>
                </a:solidFill>
                <a:round/>
                <a:headEnd/>
                <a:tailEnd/>
              </a:ln>
              <a:extLst>
                <a:ext uri="{909E8E84-426E-40dd-AFC4-6F175D3DCCD1}">
                  <a14:hiddenFill xmlns:a14="http://schemas.microsoft.com/office/drawing/2010/main">
                    <a:noFill/>
                  </a14:hiddenFill>
                </a:ext>
              </a:extLst>
            </p:spPr>
            <p:txBody>
              <a:bodyPr lIns="36576" tIns="36576" rIns="36576" bIns="36576"/>
              <a:lstStyle/>
              <a:p>
                <a:endParaRPr lang="en-US"/>
              </a:p>
            </p:txBody>
          </p:sp>
        </p:grpSp>
      </p:grpSp>
      <p:sp>
        <p:nvSpPr>
          <p:cNvPr id="200708" name="Title 1"/>
          <p:cNvSpPr>
            <a:spLocks noGrp="1"/>
          </p:cNvSpPr>
          <p:nvPr>
            <p:ph type="title"/>
          </p:nvPr>
        </p:nvSpPr>
        <p:spPr/>
        <p:txBody>
          <a:bodyPr/>
          <a:lstStyle/>
          <a:p>
            <a:pPr eaLnBrk="1" hangingPunct="1"/>
            <a:r>
              <a:rPr lang="en-US">
                <a:solidFill>
                  <a:srgbClr val="A73370"/>
                </a:solidFill>
                <a:latin typeface="HelveticaLTStd-Light" charset="0"/>
              </a:rPr>
              <a:t>The ACT</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Title 1"/>
          <p:cNvSpPr>
            <a:spLocks noGrp="1"/>
          </p:cNvSpPr>
          <p:nvPr>
            <p:ph type="title"/>
          </p:nvPr>
        </p:nvSpPr>
        <p:spPr/>
        <p:txBody>
          <a:bodyPr/>
          <a:lstStyle/>
          <a:p>
            <a:r>
              <a:rPr lang="en-US">
                <a:latin typeface="HelveticaLTStd-Light" charset="0"/>
              </a:rPr>
              <a:t>Key Facts about the ACT</a:t>
            </a:r>
          </a:p>
        </p:txBody>
      </p:sp>
      <p:sp>
        <p:nvSpPr>
          <p:cNvPr id="202755" name="Content Placeholder 2"/>
          <p:cNvSpPr>
            <a:spLocks noGrp="1"/>
          </p:cNvSpPr>
          <p:nvPr>
            <p:ph idx="1"/>
          </p:nvPr>
        </p:nvSpPr>
        <p:spPr>
          <a:xfrm>
            <a:off x="0" y="1371600"/>
            <a:ext cx="9121775" cy="5486400"/>
          </a:xfrm>
        </p:spPr>
        <p:txBody>
          <a:bodyPr/>
          <a:lstStyle/>
          <a:p>
            <a:r>
              <a:rPr lang="en-US" sz="2000">
                <a:latin typeface="HelveticaLTStd-Light" charset="0"/>
              </a:rPr>
              <a:t>Accepted by all four-year colleges and universities in the United States.</a:t>
            </a:r>
          </a:p>
          <a:p>
            <a:r>
              <a:rPr lang="en-US" sz="2000">
                <a:latin typeface="HelveticaLTStd-Light" charset="0"/>
              </a:rPr>
              <a:t>The ACT can be a great equalizer for opportunity.</a:t>
            </a:r>
          </a:p>
          <a:p>
            <a:r>
              <a:rPr lang="en-US" sz="2000">
                <a:latin typeface="HelveticaLTStd-Light" charset="0"/>
              </a:rPr>
              <a:t>Approved for use in state models for No Child Left Behind and Annual</a:t>
            </a:r>
          </a:p>
          <a:p>
            <a:r>
              <a:rPr lang="en-US" sz="2000">
                <a:latin typeface="HelveticaLTStd-Light" charset="0"/>
              </a:rPr>
              <a:t>Yearly Progress accountability.</a:t>
            </a:r>
          </a:p>
          <a:p>
            <a:r>
              <a:rPr lang="en-US" sz="2000">
                <a:latin typeface="HelveticaLTStd-Light" charset="0"/>
              </a:rPr>
              <a:t>Enables school and district leaders to track student performance with aggregate and standards-based reporting for past high school classes.</a:t>
            </a:r>
          </a:p>
          <a:p>
            <a:r>
              <a:rPr lang="en-US" sz="2000">
                <a:latin typeface="HelveticaLTStd-Light" charset="0"/>
              </a:rPr>
              <a:t>Used by many states as an instructional improvement program statewide to improve the college and career readiness of their students.</a:t>
            </a:r>
          </a:p>
          <a:p>
            <a:r>
              <a:rPr lang="en-US" sz="2000">
                <a:latin typeface="HelveticaLTStd-Light" charset="0"/>
              </a:rPr>
              <a:t>Raises college awareness and exposure among all students, rather than just self-selected, college-bound students, when used statewide.</a:t>
            </a:r>
          </a:p>
          <a:p>
            <a:r>
              <a:rPr lang="en-US" sz="2000">
                <a:latin typeface="HelveticaLTStd-Light" charset="0"/>
              </a:rPr>
              <a:t>Provides user-friendly information about how ACT</a:t>
            </a:r>
            <a:r>
              <a:rPr lang="ja-JP" altLang="en-US" sz="2000">
                <a:latin typeface="HelveticaLTStd-Light" charset="0"/>
              </a:rPr>
              <a:t>’</a:t>
            </a:r>
            <a:r>
              <a:rPr lang="en-US" sz="2000">
                <a:latin typeface="HelveticaLTStd-Light" charset="0"/>
              </a:rPr>
              <a:t>s tests align with state standards with the State Standards Match Reports.</a:t>
            </a:r>
          </a:p>
        </p:txBody>
      </p:sp>
    </p:spTree>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ChangeArrowheads="1"/>
          </p:cNvSpPr>
          <p:nvPr>
            <p:ph type="body" idx="1"/>
          </p:nvPr>
        </p:nvSpPr>
        <p:spPr>
          <a:xfrm>
            <a:off x="447675" y="1600200"/>
            <a:ext cx="8229600" cy="4525963"/>
          </a:xfrm>
        </p:spPr>
        <p:txBody>
          <a:bodyPr/>
          <a:lstStyle/>
          <a:p>
            <a:pPr eaLnBrk="1" hangingPunct="1">
              <a:buClr>
                <a:srgbClr val="AE89CD"/>
              </a:buClr>
            </a:pPr>
            <a:r>
              <a:rPr lang="en-US" sz="3000">
                <a:latin typeface="HelveticaLTStd-Light" charset="0"/>
              </a:rPr>
              <a:t>Total time for tests: 2 hours and 55 minutes</a:t>
            </a:r>
          </a:p>
          <a:p>
            <a:pPr eaLnBrk="1" hangingPunct="1">
              <a:buClr>
                <a:srgbClr val="AE89CD"/>
              </a:buClr>
            </a:pPr>
            <a:r>
              <a:rPr lang="en-US" sz="3000">
                <a:latin typeface="HelveticaLTStd-Light" charset="0"/>
              </a:rPr>
              <a:t>English, Mathematics, Reading, and Science</a:t>
            </a:r>
          </a:p>
          <a:p>
            <a:pPr eaLnBrk="1" hangingPunct="1">
              <a:buClr>
                <a:srgbClr val="AE89CD"/>
              </a:buClr>
            </a:pPr>
            <a:r>
              <a:rPr lang="en-US" sz="3000">
                <a:latin typeface="HelveticaLTStd-Light" charset="0"/>
              </a:rPr>
              <a:t>Optional Writing Test (30 minutes)</a:t>
            </a:r>
          </a:p>
          <a:p>
            <a:pPr eaLnBrk="1" hangingPunct="1">
              <a:buClr>
                <a:srgbClr val="AE89CD"/>
              </a:buClr>
            </a:pPr>
            <a:r>
              <a:rPr lang="en-US" sz="3000">
                <a:latin typeface="HelveticaLTStd-Light" charset="0"/>
              </a:rPr>
              <a:t>Needs Assessment</a:t>
            </a:r>
          </a:p>
          <a:p>
            <a:pPr eaLnBrk="1" hangingPunct="1">
              <a:buClr>
                <a:srgbClr val="AE89CD"/>
              </a:buClr>
            </a:pPr>
            <a:r>
              <a:rPr lang="en-US" sz="3000">
                <a:latin typeface="HelveticaLTStd-Light" charset="0"/>
              </a:rPr>
              <a:t>High School Course/Grade Information </a:t>
            </a:r>
          </a:p>
          <a:p>
            <a:pPr eaLnBrk="1" hangingPunct="1">
              <a:buClr>
                <a:srgbClr val="AE89CD"/>
              </a:buClr>
            </a:pPr>
            <a:r>
              <a:rPr lang="en-US" sz="3000">
                <a:latin typeface="HelveticaLTStd-Light" charset="0"/>
              </a:rPr>
              <a:t>UNIACT Interest Inventory </a:t>
            </a:r>
          </a:p>
          <a:p>
            <a:pPr eaLnBrk="1" hangingPunct="1">
              <a:buClr>
                <a:srgbClr val="AE89CD"/>
              </a:buClr>
            </a:pPr>
            <a:r>
              <a:rPr lang="en-US" sz="3000">
                <a:latin typeface="HelveticaLTStd-Light" charset="0"/>
              </a:rPr>
              <a:t>Educational Opportunity Service (EOS)</a:t>
            </a:r>
          </a:p>
        </p:txBody>
      </p:sp>
      <p:sp>
        <p:nvSpPr>
          <p:cNvPr id="204803" name="Rectangle 3"/>
          <p:cNvSpPr>
            <a:spLocks noGrp="1" noChangeArrowheads="1"/>
          </p:cNvSpPr>
          <p:nvPr>
            <p:ph type="title"/>
          </p:nvPr>
        </p:nvSpPr>
        <p:spPr/>
        <p:txBody>
          <a:bodyPr/>
          <a:lstStyle/>
          <a:p>
            <a:pPr eaLnBrk="1" hangingPunct="1"/>
            <a:r>
              <a:rPr lang="en-US">
                <a:solidFill>
                  <a:srgbClr val="A73370"/>
                </a:solidFill>
                <a:latin typeface="HelveticaLTStd-Light" charset="0"/>
              </a:rPr>
              <a:t>The ACT</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Title 1"/>
          <p:cNvSpPr>
            <a:spLocks noGrp="1"/>
          </p:cNvSpPr>
          <p:nvPr>
            <p:ph type="title"/>
          </p:nvPr>
        </p:nvSpPr>
        <p:spPr/>
        <p:txBody>
          <a:bodyPr/>
          <a:lstStyle/>
          <a:p>
            <a:r>
              <a:rPr lang="en-US">
                <a:latin typeface="HelveticaLTStd-Light" charset="0"/>
              </a:rPr>
              <a:t>Curriculum-Based Assessments</a:t>
            </a:r>
          </a:p>
        </p:txBody>
      </p:sp>
      <p:pic>
        <p:nvPicPr>
          <p:cNvPr id="20685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238" y="1528763"/>
            <a:ext cx="8742362" cy="462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Title 1"/>
          <p:cNvSpPr>
            <a:spLocks noGrp="1"/>
          </p:cNvSpPr>
          <p:nvPr>
            <p:ph type="title"/>
          </p:nvPr>
        </p:nvSpPr>
        <p:spPr/>
        <p:txBody>
          <a:bodyPr/>
          <a:lstStyle/>
          <a:p>
            <a:r>
              <a:rPr lang="en-US">
                <a:latin typeface="HelveticaLTStd-Light" charset="0"/>
              </a:rPr>
              <a:t>Curriculum-Based Assessments</a:t>
            </a:r>
          </a:p>
        </p:txBody>
      </p:sp>
      <p:pic>
        <p:nvPicPr>
          <p:cNvPr id="20787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2209800"/>
            <a:ext cx="8745538"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787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349375"/>
            <a:ext cx="8745538"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Title 1"/>
          <p:cNvSpPr>
            <a:spLocks noGrp="1"/>
          </p:cNvSpPr>
          <p:nvPr>
            <p:ph type="title"/>
          </p:nvPr>
        </p:nvSpPr>
        <p:spPr/>
        <p:txBody>
          <a:bodyPr/>
          <a:lstStyle/>
          <a:p>
            <a:r>
              <a:rPr lang="en-US">
                <a:latin typeface="HelveticaLTStd-Light" charset="0"/>
              </a:rPr>
              <a:t>Curriculum-Based Assessments</a:t>
            </a:r>
          </a:p>
        </p:txBody>
      </p:sp>
      <p:pic>
        <p:nvPicPr>
          <p:cNvPr id="2088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349375"/>
            <a:ext cx="8745538"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890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2386013"/>
            <a:ext cx="8745538" cy="3328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Title 1"/>
          <p:cNvSpPr>
            <a:spLocks noGrp="1"/>
          </p:cNvSpPr>
          <p:nvPr>
            <p:ph type="title"/>
          </p:nvPr>
        </p:nvSpPr>
        <p:spPr/>
        <p:txBody>
          <a:bodyPr/>
          <a:lstStyle/>
          <a:p>
            <a:r>
              <a:rPr lang="en-US">
                <a:latin typeface="HelveticaLTStd-Light" charset="0"/>
              </a:rPr>
              <a:t>Curriculum-Based Assessments</a:t>
            </a:r>
          </a:p>
        </p:txBody>
      </p:sp>
      <p:pic>
        <p:nvPicPr>
          <p:cNvPr id="2099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349375"/>
            <a:ext cx="8745538"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992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2274888"/>
            <a:ext cx="8745538" cy="336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630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5600" y="177800"/>
            <a:ext cx="3013075" cy="282575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26307" name="Rectangle 5"/>
          <p:cNvSpPr>
            <a:spLocks noChangeArrowheads="1"/>
          </p:cNvSpPr>
          <p:nvPr/>
        </p:nvSpPr>
        <p:spPr bwMode="auto">
          <a:xfrm>
            <a:off x="1574800" y="3003550"/>
            <a:ext cx="7569200" cy="295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40000"/>
              </a:spcBef>
              <a:buSzPct val="80000"/>
              <a:buFont typeface="Wingdings" charset="0"/>
              <a:buChar char="§"/>
            </a:pPr>
            <a:r>
              <a:rPr lang="en-US">
                <a:solidFill>
                  <a:srgbClr val="000000"/>
                </a:solidFill>
                <a:cs typeface="Arial" charset="0"/>
              </a:rPr>
              <a:t>Direct link between what students have learned and what they are ready to learn next. </a:t>
            </a:r>
          </a:p>
          <a:p>
            <a:pPr marL="342900" indent="-342900">
              <a:spcBef>
                <a:spcPct val="40000"/>
              </a:spcBef>
              <a:buSzPct val="80000"/>
              <a:buFont typeface="Wingdings" charset="0"/>
              <a:buChar char="§"/>
            </a:pPr>
            <a:r>
              <a:rPr lang="en-US">
                <a:solidFill>
                  <a:srgbClr val="000000"/>
                </a:solidFill>
                <a:cs typeface="Arial" charset="0"/>
              </a:rPr>
              <a:t>Suggested learning experiences provide links between the Standards in one score range and those in the next (higher) score range. </a:t>
            </a:r>
          </a:p>
          <a:p>
            <a:pPr marL="342900" indent="-342900">
              <a:spcBef>
                <a:spcPct val="40000"/>
              </a:spcBef>
              <a:buSzPct val="80000"/>
              <a:buFont typeface="Wingdings" charset="0"/>
              <a:buChar char="§"/>
            </a:pPr>
            <a:r>
              <a:rPr lang="en-US">
                <a:solidFill>
                  <a:srgbClr val="000000"/>
                </a:solidFill>
                <a:cs typeface="Arial" charset="0"/>
              </a:rPr>
              <a:t>Ideas for progressing to the next score range demonstrate ways that information learned from standardized test results can be used to inform classroom instruction.</a:t>
            </a:r>
          </a:p>
        </p:txBody>
      </p:sp>
      <p:pic>
        <p:nvPicPr>
          <p:cNvPr id="226308" name="Picture 6" descr="coll_read_stds_col"/>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979988" y="533400"/>
            <a:ext cx="3362325"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6309" name="Rectangle 1"/>
          <p:cNvSpPr>
            <a:spLocks noChangeArrowheads="1"/>
          </p:cNvSpPr>
          <p:nvPr/>
        </p:nvSpPr>
        <p:spPr bwMode="auto">
          <a:xfrm>
            <a:off x="4800600" y="2514600"/>
            <a:ext cx="4343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hlinkClick r:id="rId5"/>
              </a:rPr>
              <a:t>http://www.act.org/standard/</a:t>
            </a:r>
            <a:r>
              <a:rPr lang="en-US"/>
              <a:t> </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2"/>
          <p:cNvSpPr>
            <a:spLocks noGrp="1" noChangeArrowheads="1"/>
          </p:cNvSpPr>
          <p:nvPr>
            <p:ph type="title" idx="4294967295"/>
          </p:nvPr>
        </p:nvSpPr>
        <p:spPr>
          <a:xfrm>
            <a:off x="0" y="274638"/>
            <a:ext cx="8229600" cy="1143000"/>
          </a:xfrm>
        </p:spPr>
        <p:txBody>
          <a:bodyPr/>
          <a:lstStyle/>
          <a:p>
            <a:r>
              <a:rPr lang="en-US" i="1">
                <a:solidFill>
                  <a:schemeClr val="accent2"/>
                </a:solidFill>
                <a:latin typeface="Garamond" charset="0"/>
              </a:rPr>
              <a:t>College Readiness Standards</a:t>
            </a:r>
          </a:p>
        </p:txBody>
      </p:sp>
      <p:graphicFrame>
        <p:nvGraphicFramePr>
          <p:cNvPr id="40963" name="Group 3"/>
          <p:cNvGraphicFramePr>
            <a:graphicFrameLocks noGrp="1"/>
          </p:cNvGraphicFramePr>
          <p:nvPr>
            <p:ph idx="4294967295"/>
          </p:nvPr>
        </p:nvGraphicFramePr>
        <p:xfrm>
          <a:off x="0" y="2032000"/>
          <a:ext cx="7299325" cy="3363914"/>
        </p:xfrm>
        <a:graphic>
          <a:graphicData uri="http://schemas.openxmlformats.org/drawingml/2006/table">
            <a:tbl>
              <a:tblPr/>
              <a:tblGrid>
                <a:gridCol w="633413"/>
                <a:gridCol w="1054100"/>
                <a:gridCol w="1871662"/>
                <a:gridCol w="1868488"/>
                <a:gridCol w="1871662"/>
              </a:tblGrid>
              <a:tr h="5476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a:ln>
                            <a:noFill/>
                          </a:ln>
                          <a:solidFill>
                            <a:srgbClr val="FFFFFF"/>
                          </a:solidFill>
                          <a:effectLst/>
                          <a:latin typeface="Arial" charset="0"/>
                          <a:ea typeface="Times New Roman" charset="0"/>
                        </a:rPr>
                        <a:t>Score Range</a:t>
                      </a:r>
                      <a:endParaRPr kumimoji="0" lang="en-US" sz="2100" b="1" i="0" u="none" strike="noStrike" cap="none" normalizeH="0" baseline="0">
                        <a:ln>
                          <a:noFill/>
                        </a:ln>
                        <a:solidFill>
                          <a:schemeClr val="tx1"/>
                        </a:solidFill>
                        <a:effectLst/>
                        <a:latin typeface="Times New Roman" charset="0"/>
                        <a:ea typeface="Times New Roman" charset="0"/>
                      </a:endParaRPr>
                    </a:p>
                  </a:txBody>
                  <a:tcPr marL="88050" marR="88050" marT="40815" marB="408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3366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500" b="0" i="0" u="none" strike="noStrike" cap="none" normalizeH="0" baseline="0">
                        <a:ln>
                          <a:noFill/>
                        </a:ln>
                        <a:solidFill>
                          <a:schemeClr val="tx1"/>
                        </a:solidFill>
                        <a:effectLst/>
                        <a:latin typeface="Arial" charset="0"/>
                        <a:ea typeface="ＭＳ Ｐゴシック" charset="0"/>
                        <a:cs typeface="ＭＳ Ｐゴシック" charset="0"/>
                      </a:endParaRPr>
                    </a:p>
                  </a:txBody>
                  <a:tcPr marL="88050" marR="88050" marT="40815" marB="408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a:ln>
                            <a:noFill/>
                          </a:ln>
                          <a:solidFill>
                            <a:srgbClr val="383A3B"/>
                          </a:solidFill>
                          <a:effectLst/>
                          <a:latin typeface="Arial" charset="0"/>
                          <a:ea typeface="Times New Roman" charset="0"/>
                        </a:rPr>
                        <a:t>Basic Operations &amp;</a:t>
                      </a:r>
                      <a:endParaRPr kumimoji="0" lang="en-US" sz="900" b="1" i="0" u="none" strike="noStrike" cap="none" normalizeH="0" baseline="0">
                        <a:ln>
                          <a:noFill/>
                        </a:ln>
                        <a:solidFill>
                          <a:srgbClr val="000000"/>
                        </a:solidFill>
                        <a:effectLst/>
                        <a:latin typeface="Times New Roman" charset="0"/>
                        <a:ea typeface="Times New Roman"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a:ln>
                            <a:noFill/>
                          </a:ln>
                          <a:solidFill>
                            <a:srgbClr val="383A3B"/>
                          </a:solidFill>
                          <a:effectLst/>
                          <a:latin typeface="Arial" charset="0"/>
                          <a:ea typeface="Times New Roman" charset="0"/>
                        </a:rPr>
                        <a:t>Applications</a:t>
                      </a:r>
                      <a:endParaRPr kumimoji="0" lang="en-US" sz="2100" b="1" i="0" u="none" strike="noStrike" cap="none" normalizeH="0" baseline="0">
                        <a:ln>
                          <a:noFill/>
                        </a:ln>
                        <a:solidFill>
                          <a:schemeClr val="tx1"/>
                        </a:solidFill>
                        <a:effectLst/>
                        <a:latin typeface="Times New Roman" charset="0"/>
                        <a:ea typeface="Times New Roman" charset="0"/>
                      </a:endParaRPr>
                    </a:p>
                  </a:txBody>
                  <a:tcPr marL="88050" marR="88050" marT="40815" marB="408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a:ln>
                            <a:noFill/>
                          </a:ln>
                          <a:solidFill>
                            <a:srgbClr val="383A3B"/>
                          </a:solidFill>
                          <a:effectLst/>
                          <a:latin typeface="Arial" charset="0"/>
                          <a:ea typeface="Times New Roman" charset="0"/>
                        </a:rPr>
                        <a:t>Probability, Statistics,</a:t>
                      </a:r>
                      <a:endParaRPr kumimoji="0" lang="en-US" sz="900" b="1" i="0" u="none" strike="noStrike" cap="none" normalizeH="0" baseline="0">
                        <a:ln>
                          <a:noFill/>
                        </a:ln>
                        <a:solidFill>
                          <a:srgbClr val="000000"/>
                        </a:solidFill>
                        <a:effectLst/>
                        <a:latin typeface="Times New Roman" charset="0"/>
                        <a:ea typeface="Times New Roman"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a:ln>
                            <a:noFill/>
                          </a:ln>
                          <a:solidFill>
                            <a:srgbClr val="383A3B"/>
                          </a:solidFill>
                          <a:effectLst/>
                          <a:latin typeface="Arial" charset="0"/>
                          <a:ea typeface="Times New Roman" charset="0"/>
                        </a:rPr>
                        <a:t>&amp; Data Analysis</a:t>
                      </a:r>
                      <a:endParaRPr kumimoji="0" lang="en-US" sz="2100" b="1" i="0" u="none" strike="noStrike" cap="none" normalizeH="0" baseline="0">
                        <a:ln>
                          <a:noFill/>
                        </a:ln>
                        <a:solidFill>
                          <a:schemeClr val="tx1"/>
                        </a:solidFill>
                        <a:effectLst/>
                        <a:latin typeface="Times New Roman" charset="0"/>
                        <a:ea typeface="Times New Roman" charset="0"/>
                      </a:endParaRPr>
                    </a:p>
                  </a:txBody>
                  <a:tcPr marL="88050" marR="88050" marT="40815" marB="408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cap="none" normalizeH="0" baseline="0">
                          <a:ln>
                            <a:noFill/>
                          </a:ln>
                          <a:solidFill>
                            <a:srgbClr val="383A3B"/>
                          </a:solidFill>
                          <a:effectLst/>
                          <a:latin typeface="Arial" charset="0"/>
                          <a:ea typeface="Times New Roman" charset="0"/>
                        </a:rPr>
                        <a:t>Numbers: Concepts &amp; Properties</a:t>
                      </a:r>
                      <a:endParaRPr kumimoji="0" lang="en-US" sz="2100" b="1" i="0" u="none" strike="noStrike" cap="none" normalizeH="0" baseline="0">
                        <a:ln>
                          <a:noFill/>
                        </a:ln>
                        <a:solidFill>
                          <a:schemeClr val="tx1"/>
                        </a:solidFill>
                        <a:effectLst/>
                        <a:latin typeface="Times New Roman" charset="0"/>
                        <a:ea typeface="Times New Roman" charset="0"/>
                      </a:endParaRPr>
                    </a:p>
                  </a:txBody>
                  <a:tcPr marL="88050" marR="88050" marT="40815" marB="408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1135063">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rgbClr val="FFFFFF"/>
                          </a:solidFill>
                          <a:effectLst/>
                          <a:latin typeface="Arial" charset="0"/>
                          <a:ea typeface="Times New Roman" charset="0"/>
                        </a:rPr>
                        <a:t>13-15</a:t>
                      </a:r>
                      <a:endParaRPr kumimoji="0" lang="en-US" sz="2500" b="1" i="0" u="none" strike="noStrike" cap="none" normalizeH="0" baseline="0">
                        <a:ln>
                          <a:noFill/>
                        </a:ln>
                        <a:solidFill>
                          <a:schemeClr val="tx1"/>
                        </a:solidFill>
                        <a:effectLst/>
                        <a:latin typeface="Times New Roman" charset="0"/>
                        <a:ea typeface="Times New Roman" charset="0"/>
                      </a:endParaRPr>
                    </a:p>
                  </a:txBody>
                  <a:tcPr marL="88050" marR="88050" marT="40815" marB="408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3366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rgbClr val="000000"/>
                          </a:solidFill>
                          <a:effectLst/>
                          <a:latin typeface="Arial" charset="0"/>
                          <a:ea typeface="Times New Roman" charset="0"/>
                        </a:rPr>
                        <a:t>Standards</a:t>
                      </a:r>
                    </a:p>
                  </a:txBody>
                  <a:tcPr marL="88050" marR="88050" marT="40815" marB="408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30000"/>
                        </a:spcAft>
                        <a:buClrTx/>
                        <a:buSzTx/>
                        <a:buFont typeface="Symbol" charset="0"/>
                        <a:buChar char=""/>
                        <a:tabLst>
                          <a:tab pos="149225" algn="l"/>
                        </a:tabLst>
                      </a:pPr>
                      <a:r>
                        <a:rPr kumimoji="0" lang="en-US" sz="700" b="1" i="0" u="none" strike="noStrike" cap="none" normalizeH="0" baseline="0">
                          <a:ln>
                            <a:noFill/>
                          </a:ln>
                          <a:solidFill>
                            <a:srgbClr val="383A3B"/>
                          </a:solidFill>
                          <a:effectLst/>
                          <a:latin typeface="Arial" charset="0"/>
                          <a:ea typeface="Times New Roman" charset="0"/>
                        </a:rPr>
                        <a:t>  </a:t>
                      </a:r>
                      <a:r>
                        <a:rPr kumimoji="0" lang="en-US" sz="800" b="1" i="0" u="none" strike="noStrike" cap="none" normalizeH="0" baseline="0">
                          <a:ln>
                            <a:noFill/>
                          </a:ln>
                          <a:solidFill>
                            <a:srgbClr val="383A3B"/>
                          </a:solidFill>
                          <a:effectLst/>
                          <a:latin typeface="Arial" charset="0"/>
                          <a:ea typeface="Times New Roman" charset="0"/>
                        </a:rPr>
                        <a:t>Perform one-operation computation with whole numbers and decimals</a:t>
                      </a:r>
                      <a:endParaRPr kumimoji="0" lang="en-US" sz="1100" b="1" i="0" u="none" strike="noStrike" cap="none" normalizeH="0" baseline="0">
                        <a:ln>
                          <a:noFill/>
                        </a:ln>
                        <a:solidFill>
                          <a:srgbClr val="000000"/>
                        </a:solidFill>
                        <a:effectLst/>
                        <a:latin typeface="Times New Roman" charset="0"/>
                        <a:ea typeface="Times New Roman" charset="0"/>
                      </a:endParaRPr>
                    </a:p>
                    <a:p>
                      <a:pPr marL="0" marR="0" lvl="0" indent="0" algn="l" defTabSz="914400" rtl="0" eaLnBrk="1" fontAlgn="base" latinLnBrk="0" hangingPunct="1">
                        <a:lnSpc>
                          <a:spcPct val="100000"/>
                        </a:lnSpc>
                        <a:spcBef>
                          <a:spcPct val="0"/>
                        </a:spcBef>
                        <a:spcAft>
                          <a:spcPct val="30000"/>
                        </a:spcAft>
                        <a:buClrTx/>
                        <a:buSzTx/>
                        <a:buFont typeface="Symbol" charset="0"/>
                        <a:buChar char=""/>
                        <a:tabLst>
                          <a:tab pos="149225" algn="l"/>
                        </a:tabLst>
                      </a:pPr>
                      <a:r>
                        <a:rPr kumimoji="0" lang="en-US" sz="800" b="1" i="0" u="none" strike="noStrike" cap="none" normalizeH="0" baseline="0">
                          <a:ln>
                            <a:noFill/>
                          </a:ln>
                          <a:solidFill>
                            <a:srgbClr val="383A3B"/>
                          </a:solidFill>
                          <a:effectLst/>
                          <a:latin typeface="Arial" charset="0"/>
                          <a:ea typeface="Times New Roman" charset="0"/>
                        </a:rPr>
                        <a:t>  Solve problems in one or two steps using whole numbers</a:t>
                      </a:r>
                      <a:endParaRPr kumimoji="0" lang="en-US" sz="1100" b="1" i="0" u="none" strike="noStrike" cap="none" normalizeH="0" baseline="0">
                        <a:ln>
                          <a:noFill/>
                        </a:ln>
                        <a:solidFill>
                          <a:srgbClr val="000000"/>
                        </a:solidFill>
                        <a:effectLst/>
                        <a:latin typeface="Times New Roman" charset="0"/>
                        <a:ea typeface="Times New Roman" charset="0"/>
                      </a:endParaRPr>
                    </a:p>
                    <a:p>
                      <a:pPr marL="0" marR="0" lvl="0" indent="0" algn="l" defTabSz="914400" rtl="0" eaLnBrk="1" fontAlgn="base" latinLnBrk="0" hangingPunct="1">
                        <a:lnSpc>
                          <a:spcPct val="100000"/>
                        </a:lnSpc>
                        <a:spcBef>
                          <a:spcPct val="0"/>
                        </a:spcBef>
                        <a:spcAft>
                          <a:spcPct val="30000"/>
                        </a:spcAft>
                        <a:buClrTx/>
                        <a:buSzTx/>
                        <a:buFont typeface="Symbol" charset="0"/>
                        <a:buChar char=""/>
                        <a:tabLst>
                          <a:tab pos="149225" algn="l"/>
                        </a:tabLst>
                      </a:pPr>
                      <a:r>
                        <a:rPr kumimoji="0" lang="en-US" sz="800" b="1" i="0" u="none" strike="noStrike" cap="none" normalizeH="0" baseline="0">
                          <a:ln>
                            <a:noFill/>
                          </a:ln>
                          <a:solidFill>
                            <a:srgbClr val="383A3B"/>
                          </a:solidFill>
                          <a:effectLst/>
                          <a:latin typeface="Arial" charset="0"/>
                          <a:ea typeface="Times New Roman" charset="0"/>
                        </a:rPr>
                        <a:t>  Perform common conversions (e.g., inches to feet or hours to minutes)</a:t>
                      </a:r>
                      <a:endParaRPr kumimoji="0" lang="en-US" sz="2500" b="1" i="0" u="none" strike="noStrike" cap="none" normalizeH="0" baseline="0">
                        <a:ln>
                          <a:noFill/>
                        </a:ln>
                        <a:solidFill>
                          <a:schemeClr val="tx1"/>
                        </a:solidFill>
                        <a:effectLst/>
                        <a:latin typeface="Times New Roman" charset="0"/>
                        <a:ea typeface="Times New Roman" charset="0"/>
                      </a:endParaRPr>
                    </a:p>
                  </a:txBody>
                  <a:tcPr marL="88050" marR="88050" marT="40815" marB="408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30000"/>
                        </a:spcAft>
                        <a:buClrTx/>
                        <a:buSzTx/>
                        <a:buFont typeface="Symbol" charset="0"/>
                        <a:buChar char=""/>
                        <a:tabLst>
                          <a:tab pos="87313" algn="l"/>
                        </a:tabLst>
                      </a:pPr>
                      <a:r>
                        <a:rPr kumimoji="0" lang="en-US" sz="700" b="1" i="0" u="none" strike="noStrike" cap="none" normalizeH="0" baseline="0">
                          <a:ln>
                            <a:noFill/>
                          </a:ln>
                          <a:solidFill>
                            <a:srgbClr val="383A3B"/>
                          </a:solidFill>
                          <a:effectLst/>
                          <a:latin typeface="Arial" charset="0"/>
                          <a:ea typeface="Times New Roman" charset="0"/>
                        </a:rPr>
                        <a:t>  </a:t>
                      </a:r>
                      <a:r>
                        <a:rPr kumimoji="0" lang="en-US" sz="800" b="1" i="0" u="none" strike="noStrike" cap="none" normalizeH="0" baseline="0">
                          <a:ln>
                            <a:noFill/>
                          </a:ln>
                          <a:solidFill>
                            <a:srgbClr val="383A3B"/>
                          </a:solidFill>
                          <a:effectLst/>
                          <a:latin typeface="Arial" charset="0"/>
                          <a:ea typeface="Times New Roman" charset="0"/>
                        </a:rPr>
                        <a:t>Calculate the average of a list of positive whole numbers</a:t>
                      </a:r>
                      <a:endParaRPr kumimoji="0" lang="en-US" sz="1100" b="1" i="0" u="none" strike="noStrike" cap="none" normalizeH="0" baseline="0">
                        <a:ln>
                          <a:noFill/>
                        </a:ln>
                        <a:solidFill>
                          <a:srgbClr val="000000"/>
                        </a:solidFill>
                        <a:effectLst/>
                        <a:latin typeface="Times New Roman" charset="0"/>
                        <a:ea typeface="Times New Roman" charset="0"/>
                      </a:endParaRPr>
                    </a:p>
                    <a:p>
                      <a:pPr marL="0" marR="0" lvl="0" indent="0" algn="l" defTabSz="914400" rtl="0" eaLnBrk="1" fontAlgn="base" latinLnBrk="0" hangingPunct="1">
                        <a:lnSpc>
                          <a:spcPct val="100000"/>
                        </a:lnSpc>
                        <a:spcBef>
                          <a:spcPct val="0"/>
                        </a:spcBef>
                        <a:spcAft>
                          <a:spcPct val="30000"/>
                        </a:spcAft>
                        <a:buClrTx/>
                        <a:buSzTx/>
                        <a:buFont typeface="Symbol" charset="0"/>
                        <a:buChar char=""/>
                        <a:tabLst>
                          <a:tab pos="87313" algn="l"/>
                        </a:tabLst>
                      </a:pPr>
                      <a:r>
                        <a:rPr kumimoji="0" lang="en-US" sz="800" b="1" i="0" u="none" strike="noStrike" cap="none" normalizeH="0" baseline="0">
                          <a:ln>
                            <a:noFill/>
                          </a:ln>
                          <a:solidFill>
                            <a:srgbClr val="383A3B"/>
                          </a:solidFill>
                          <a:effectLst/>
                          <a:latin typeface="Arial" charset="0"/>
                          <a:ea typeface="Times New Roman" charset="0"/>
                        </a:rPr>
                        <a:t>  Perform a single computation using information from a table or chart</a:t>
                      </a:r>
                      <a:endParaRPr kumimoji="0" lang="en-US" sz="2500" b="1" i="0" u="none" strike="noStrike" cap="none" normalizeH="0" baseline="0">
                        <a:ln>
                          <a:noFill/>
                        </a:ln>
                        <a:solidFill>
                          <a:schemeClr val="tx1"/>
                        </a:solidFill>
                        <a:effectLst/>
                        <a:latin typeface="Times New Roman" charset="0"/>
                        <a:ea typeface="Times New Roman" charset="0"/>
                      </a:endParaRPr>
                    </a:p>
                  </a:txBody>
                  <a:tcPr marL="88050" marR="88050" marT="40815" marB="408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700" b="1" i="0" u="none" strike="noStrike" cap="none" normalizeH="0" baseline="0">
                          <a:ln>
                            <a:noFill/>
                          </a:ln>
                          <a:solidFill>
                            <a:srgbClr val="383A3B"/>
                          </a:solidFill>
                          <a:effectLst/>
                          <a:latin typeface="Arial" charset="0"/>
                          <a:ea typeface="Times New Roman" charset="0"/>
                        </a:rPr>
                        <a:t>  </a:t>
                      </a:r>
                      <a:r>
                        <a:rPr kumimoji="0" lang="en-US" sz="800" b="1" i="0" u="none" strike="noStrike" cap="none" normalizeH="0" baseline="0">
                          <a:ln>
                            <a:noFill/>
                          </a:ln>
                          <a:solidFill>
                            <a:srgbClr val="383A3B"/>
                          </a:solidFill>
                          <a:effectLst/>
                          <a:latin typeface="Arial" charset="0"/>
                          <a:ea typeface="Times New Roman" charset="0"/>
                        </a:rPr>
                        <a:t>Recognize equivalent fractions and fractions in lowest terms</a:t>
                      </a:r>
                      <a:endParaRPr kumimoji="0" lang="en-US" sz="2500" b="1" i="0" u="none" strike="noStrike" cap="none" normalizeH="0" baseline="0">
                        <a:ln>
                          <a:noFill/>
                        </a:ln>
                        <a:solidFill>
                          <a:schemeClr val="tx1"/>
                        </a:solidFill>
                        <a:effectLst/>
                        <a:latin typeface="Times New Roman" charset="0"/>
                        <a:ea typeface="Times New Roman" charset="0"/>
                      </a:endParaRPr>
                    </a:p>
                  </a:txBody>
                  <a:tcPr marL="88050" marR="88050" marT="40815" marB="408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1681163">
                <a:tc vMerge="1">
                  <a:txBody>
                    <a:bodyPr/>
                    <a:lstStyle/>
                    <a:p>
                      <a:endParaRPr 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rgbClr val="000000"/>
                          </a:solidFill>
                          <a:effectLst/>
                          <a:latin typeface="Arial" charset="0"/>
                          <a:ea typeface="Times New Roman" charset="0"/>
                        </a:rPr>
                        <a:t>Ideas for Progress</a:t>
                      </a:r>
                      <a:endParaRPr kumimoji="0" lang="en-US" sz="2900" b="1" i="0" u="none" strike="noStrike" cap="none" normalizeH="0" baseline="0">
                        <a:ln>
                          <a:noFill/>
                        </a:ln>
                        <a:solidFill>
                          <a:srgbClr val="000000"/>
                        </a:solidFill>
                        <a:effectLst/>
                        <a:latin typeface="Times New Roman" charset="0"/>
                        <a:ea typeface="Times New Roman" charset="0"/>
                      </a:endParaRPr>
                    </a:p>
                  </a:txBody>
                  <a:tcPr marL="88050" marR="88050" marT="40815" marB="408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ase" latinLnBrk="0" hangingPunct="1">
                        <a:lnSpc>
                          <a:spcPct val="100000"/>
                        </a:lnSpc>
                        <a:spcBef>
                          <a:spcPct val="0"/>
                        </a:spcBef>
                        <a:spcAft>
                          <a:spcPct val="30000"/>
                        </a:spcAft>
                        <a:buClrTx/>
                        <a:buSzTx/>
                        <a:buFont typeface="Symbol" charset="0"/>
                        <a:buChar char=""/>
                        <a:tabLst>
                          <a:tab pos="120650" algn="l"/>
                          <a:tab pos="160338" algn="l"/>
                        </a:tabLst>
                      </a:pPr>
                      <a:r>
                        <a:rPr kumimoji="0" lang="en-US" sz="700" b="1" i="0" u="none" strike="noStrike" cap="none" normalizeH="0" baseline="0">
                          <a:ln>
                            <a:noFill/>
                          </a:ln>
                          <a:solidFill>
                            <a:srgbClr val="383A3B"/>
                          </a:solidFill>
                          <a:effectLst/>
                          <a:latin typeface="Arial" charset="0"/>
                          <a:ea typeface="Times New Roman" charset="0"/>
                        </a:rPr>
                        <a:t>  </a:t>
                      </a:r>
                      <a:r>
                        <a:rPr kumimoji="0" lang="en-US" sz="800" b="1" i="0" u="none" strike="noStrike" cap="none" normalizeH="0" baseline="0">
                          <a:ln>
                            <a:noFill/>
                          </a:ln>
                          <a:solidFill>
                            <a:srgbClr val="383A3B"/>
                          </a:solidFill>
                          <a:effectLst/>
                          <a:latin typeface="Arial" charset="0"/>
                          <a:ea typeface="Times New Roman" charset="0"/>
                        </a:rPr>
                        <a:t>Investigate and build understanding of the concept of percentage as a comparison of a part to a whole</a:t>
                      </a:r>
                      <a:endParaRPr kumimoji="0" lang="en-US" sz="1100" b="1" i="0" u="none" strike="noStrike" cap="none" normalizeH="0" baseline="0">
                        <a:ln>
                          <a:noFill/>
                        </a:ln>
                        <a:solidFill>
                          <a:srgbClr val="000000"/>
                        </a:solidFill>
                        <a:effectLst/>
                        <a:latin typeface="Times New Roman" charset="0"/>
                        <a:ea typeface="Times New Roman" charset="0"/>
                      </a:endParaRPr>
                    </a:p>
                    <a:p>
                      <a:pPr marL="0" marR="0" lvl="0" indent="0" algn="l" defTabSz="914400" rtl="0" eaLnBrk="1" fontAlgn="base" latinLnBrk="0" hangingPunct="1">
                        <a:lnSpc>
                          <a:spcPct val="100000"/>
                        </a:lnSpc>
                        <a:spcBef>
                          <a:spcPct val="0"/>
                        </a:spcBef>
                        <a:spcAft>
                          <a:spcPct val="30000"/>
                        </a:spcAft>
                        <a:buClrTx/>
                        <a:buSzTx/>
                        <a:buFont typeface="Symbol" charset="0"/>
                        <a:buChar char=""/>
                        <a:tabLst>
                          <a:tab pos="120650" algn="l"/>
                          <a:tab pos="160338" algn="l"/>
                        </a:tabLst>
                      </a:pPr>
                      <a:r>
                        <a:rPr kumimoji="0" lang="en-US" sz="800" b="1" i="0" u="none" strike="noStrike" cap="none" normalizeH="0" baseline="0">
                          <a:ln>
                            <a:noFill/>
                          </a:ln>
                          <a:solidFill>
                            <a:srgbClr val="383A3B"/>
                          </a:solidFill>
                          <a:effectLst/>
                          <a:latin typeface="Arial" charset="0"/>
                          <a:ea typeface="Times New Roman" charset="0"/>
                        </a:rPr>
                        <a:t>  use multiple operations to solve multistep arithmetic problems</a:t>
                      </a:r>
                      <a:endParaRPr kumimoji="0" lang="en-US" sz="2500" b="1" i="0" u="none" strike="noStrike" cap="none" normalizeH="0" baseline="0">
                        <a:ln>
                          <a:noFill/>
                        </a:ln>
                        <a:solidFill>
                          <a:schemeClr val="tx1"/>
                        </a:solidFill>
                        <a:effectLst/>
                        <a:latin typeface="Times New Roman" charset="0"/>
                        <a:ea typeface="Times New Roman" charset="0"/>
                      </a:endParaRPr>
                    </a:p>
                  </a:txBody>
                  <a:tcPr marL="88050" marR="88050" marT="40815" marB="408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ase" latinLnBrk="0" hangingPunct="1">
                        <a:lnSpc>
                          <a:spcPct val="100000"/>
                        </a:lnSpc>
                        <a:spcBef>
                          <a:spcPct val="0"/>
                        </a:spcBef>
                        <a:spcAft>
                          <a:spcPct val="30000"/>
                        </a:spcAft>
                        <a:buClrTx/>
                        <a:buSzTx/>
                        <a:buFont typeface="Symbol" charset="0"/>
                        <a:buChar char=""/>
                        <a:tabLst>
                          <a:tab pos="149225" algn="l"/>
                        </a:tabLst>
                      </a:pPr>
                      <a:r>
                        <a:rPr kumimoji="0" lang="en-US" sz="700" b="1" i="0" u="none" strike="noStrike" cap="none" normalizeH="0" baseline="0">
                          <a:ln>
                            <a:noFill/>
                          </a:ln>
                          <a:solidFill>
                            <a:srgbClr val="383A3B"/>
                          </a:solidFill>
                          <a:effectLst/>
                          <a:latin typeface="Arial" charset="0"/>
                          <a:ea typeface="Times New Roman" charset="0"/>
                        </a:rPr>
                        <a:t>  </a:t>
                      </a:r>
                      <a:r>
                        <a:rPr kumimoji="0" lang="en-US" sz="800" b="1" i="0" u="none" strike="noStrike" cap="none" normalizeH="0" baseline="0">
                          <a:ln>
                            <a:noFill/>
                          </a:ln>
                          <a:solidFill>
                            <a:srgbClr val="383A3B"/>
                          </a:solidFill>
                          <a:effectLst/>
                          <a:latin typeface="Arial" charset="0"/>
                          <a:ea typeface="Times New Roman" charset="0"/>
                        </a:rPr>
                        <a:t>solve real-world problems that involve measures of central tendency (e.g., mean, median, mode) </a:t>
                      </a:r>
                    </a:p>
                    <a:p>
                      <a:pPr marL="0" marR="0" lvl="0" indent="0" algn="l" defTabSz="914400" rtl="0" eaLnBrk="1" fontAlgn="base" latinLnBrk="0" hangingPunct="1">
                        <a:lnSpc>
                          <a:spcPct val="100000"/>
                        </a:lnSpc>
                        <a:spcBef>
                          <a:spcPct val="0"/>
                        </a:spcBef>
                        <a:spcAft>
                          <a:spcPct val="30000"/>
                        </a:spcAft>
                        <a:buClrTx/>
                        <a:buSzTx/>
                        <a:buFont typeface="Symbol" charset="0"/>
                        <a:buChar char=""/>
                        <a:tabLst>
                          <a:tab pos="149225" algn="l"/>
                        </a:tabLst>
                      </a:pPr>
                      <a:r>
                        <a:rPr kumimoji="0" lang="en-US" sz="800" b="1" i="0" u="none" strike="noStrike" cap="none" normalizeH="0" baseline="0">
                          <a:ln>
                            <a:noFill/>
                          </a:ln>
                          <a:solidFill>
                            <a:srgbClr val="383A3B"/>
                          </a:solidFill>
                          <a:effectLst/>
                          <a:latin typeface="Arial" charset="0"/>
                          <a:ea typeface="Times New Roman" charset="0"/>
                        </a:rPr>
                        <a:t>  interpret data from a variety of displays (e.g., box-and-whisker plot) and use it along with additional information to solve real-world problems</a:t>
                      </a:r>
                      <a:endParaRPr kumimoji="0" lang="en-US" sz="1100" b="1" i="0" u="none" strike="noStrike" cap="none" normalizeH="0" baseline="0">
                        <a:ln>
                          <a:noFill/>
                        </a:ln>
                        <a:solidFill>
                          <a:srgbClr val="000000"/>
                        </a:solidFill>
                        <a:effectLst/>
                        <a:latin typeface="Times New Roman" charset="0"/>
                        <a:ea typeface="Times New Roman" charset="0"/>
                      </a:endParaRPr>
                    </a:p>
                    <a:p>
                      <a:pPr marL="0" marR="0" lvl="0" indent="0" algn="l" defTabSz="914400" rtl="0" eaLnBrk="1" fontAlgn="base" latinLnBrk="0" hangingPunct="1">
                        <a:lnSpc>
                          <a:spcPct val="100000"/>
                        </a:lnSpc>
                        <a:spcBef>
                          <a:spcPct val="0"/>
                        </a:spcBef>
                        <a:spcAft>
                          <a:spcPct val="30000"/>
                        </a:spcAft>
                        <a:buClrTx/>
                        <a:buSzTx/>
                        <a:buFont typeface="Symbol" charset="0"/>
                        <a:buChar char=""/>
                        <a:tabLst>
                          <a:tab pos="149225" algn="l"/>
                        </a:tabLst>
                      </a:pPr>
                      <a:r>
                        <a:rPr kumimoji="0" lang="en-US" sz="800" b="1" i="0" u="none" strike="noStrike" cap="none" normalizeH="0" baseline="0">
                          <a:ln>
                            <a:noFill/>
                          </a:ln>
                          <a:solidFill>
                            <a:srgbClr val="383A3B"/>
                          </a:solidFill>
                          <a:effectLst/>
                          <a:latin typeface="Arial" charset="0"/>
                          <a:ea typeface="Times New Roman" charset="0"/>
                        </a:rPr>
                        <a:t>  conduct simple probability experiments and represent results using different formats</a:t>
                      </a:r>
                      <a:endParaRPr kumimoji="0" lang="en-US" sz="2500" b="1" i="0" u="none" strike="noStrike" cap="none" normalizeH="0" baseline="0">
                        <a:ln>
                          <a:noFill/>
                        </a:ln>
                        <a:solidFill>
                          <a:schemeClr val="tx1"/>
                        </a:solidFill>
                        <a:effectLst/>
                        <a:latin typeface="Times New Roman" charset="0"/>
                        <a:ea typeface="Times New Roman" charset="0"/>
                      </a:endParaRPr>
                    </a:p>
                  </a:txBody>
                  <a:tcPr marL="88050" marR="88050" marT="40815" marB="408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Symbol" charset="0"/>
                        <a:buChar char=""/>
                        <a:tabLst>
                          <a:tab pos="87313" algn="l"/>
                        </a:tabLst>
                      </a:pPr>
                      <a:r>
                        <a:rPr kumimoji="0" lang="en-US" sz="700" b="1" i="0" u="none" strike="noStrike" cap="none" normalizeH="0" baseline="0">
                          <a:ln>
                            <a:noFill/>
                          </a:ln>
                          <a:solidFill>
                            <a:srgbClr val="383A3B"/>
                          </a:solidFill>
                          <a:effectLst/>
                          <a:latin typeface="Arial" charset="0"/>
                          <a:ea typeface="Times New Roman" charset="0"/>
                        </a:rPr>
                        <a:t>  </a:t>
                      </a:r>
                      <a:r>
                        <a:rPr kumimoji="0" lang="en-US" sz="800" b="1" i="0" u="none" strike="noStrike" cap="none" normalizeH="0" baseline="0">
                          <a:ln>
                            <a:noFill/>
                          </a:ln>
                          <a:solidFill>
                            <a:srgbClr val="383A3B"/>
                          </a:solidFill>
                          <a:effectLst/>
                          <a:latin typeface="Arial" charset="0"/>
                          <a:ea typeface="Times New Roman" charset="0"/>
                        </a:rPr>
                        <a:t>recognize and apply place value, rounding, and elementary number theory concepts</a:t>
                      </a:r>
                      <a:endParaRPr kumimoji="0" lang="en-US" sz="2500" b="1" i="0" u="none" strike="noStrike" cap="none" normalizeH="0" baseline="0">
                        <a:ln>
                          <a:noFill/>
                        </a:ln>
                        <a:solidFill>
                          <a:schemeClr val="tx1"/>
                        </a:solidFill>
                        <a:effectLst/>
                        <a:latin typeface="Times New Roman" charset="0"/>
                        <a:ea typeface="Times New Roman" charset="0"/>
                      </a:endParaRPr>
                    </a:p>
                  </a:txBody>
                  <a:tcPr marL="88050" marR="88050" marT="40815" marB="408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r>
            </a:tbl>
          </a:graphicData>
        </a:graphic>
      </p:graphicFrame>
      <p:sp>
        <p:nvSpPr>
          <p:cNvPr id="228380" name="Text Box 28"/>
          <p:cNvSpPr txBox="1">
            <a:spLocks noChangeArrowheads="1"/>
          </p:cNvSpPr>
          <p:nvPr/>
        </p:nvSpPr>
        <p:spPr bwMode="auto">
          <a:xfrm>
            <a:off x="762000" y="1371600"/>
            <a:ext cx="18764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r>
              <a:rPr lang="en-US">
                <a:solidFill>
                  <a:srgbClr val="000000"/>
                </a:solidFill>
                <a:latin typeface="Tahoma" charset="0"/>
              </a:rPr>
              <a:t>Mathematics</a:t>
            </a:r>
          </a:p>
        </p:txBody>
      </p:sp>
      <p:pic>
        <p:nvPicPr>
          <p:cNvPr id="228381" name="Picture 2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725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49" name="AutoShape 30"/>
          <p:cNvSpPr>
            <a:spLocks noChangeArrowheads="1"/>
          </p:cNvSpPr>
          <p:nvPr/>
        </p:nvSpPr>
        <p:spPr bwMode="auto">
          <a:xfrm>
            <a:off x="1447800" y="2133600"/>
            <a:ext cx="3429000" cy="3733800"/>
          </a:xfrm>
          <a:prstGeom prst="upArrow">
            <a:avLst>
              <a:gd name="adj1" fmla="val 50000"/>
              <a:gd name="adj2" fmla="val 27222"/>
            </a:avLst>
          </a:prstGeom>
          <a:solidFill>
            <a:schemeClr val="accent2">
              <a:lumMod val="20000"/>
              <a:lumOff val="80000"/>
            </a:schemeClr>
          </a:solidFill>
          <a:ln w="9525">
            <a:solidFill>
              <a:schemeClr val="tx1"/>
            </a:solidFill>
            <a:miter lim="800000"/>
            <a:headEnd/>
            <a:tailEnd/>
          </a:ln>
        </p:spPr>
        <p:txBody>
          <a:bodyPr wrap="none" anchor="ctr"/>
          <a:lstStyle/>
          <a:p>
            <a:pPr algn="ctr">
              <a:defRPr/>
            </a:pPr>
            <a:endParaRPr lang="en-US" sz="1800" dirty="0">
              <a:latin typeface="Calibri" pitchFamily="34" charset="0"/>
              <a:ea typeface="+mn-ea"/>
              <a:cs typeface="+mn-cs"/>
            </a:endParaRPr>
          </a:p>
        </p:txBody>
      </p:sp>
      <p:sp>
        <p:nvSpPr>
          <p:cNvPr id="56351" name="AutoShape 32"/>
          <p:cNvSpPr>
            <a:spLocks noChangeArrowheads="1"/>
          </p:cNvSpPr>
          <p:nvPr/>
        </p:nvSpPr>
        <p:spPr bwMode="auto">
          <a:xfrm>
            <a:off x="5427663" y="3252788"/>
            <a:ext cx="3487737" cy="2819400"/>
          </a:xfrm>
          <a:prstGeom prst="leftArrow">
            <a:avLst>
              <a:gd name="adj1" fmla="val 50000"/>
              <a:gd name="adj2" fmla="val 29730"/>
            </a:avLst>
          </a:prstGeom>
          <a:solidFill>
            <a:schemeClr val="accent1"/>
          </a:solidFill>
          <a:ln w="9525">
            <a:solidFill>
              <a:schemeClr val="tx1"/>
            </a:solidFill>
            <a:miter lim="800000"/>
            <a:headEnd/>
            <a:tailEnd/>
          </a:ln>
        </p:spPr>
        <p:txBody>
          <a:bodyPr wrap="none" anchor="ctr"/>
          <a:lstStyle/>
          <a:p>
            <a:pPr algn="ctr"/>
            <a:endParaRPr lang="en-US" sz="1800" b="1">
              <a:latin typeface="HelveticaLTStd-Light" charset="0"/>
            </a:endParaRPr>
          </a:p>
          <a:p>
            <a:pPr algn="ctr"/>
            <a:r>
              <a:rPr lang="en-US" sz="1800" b="1">
                <a:latin typeface="HelveticaLTStd-Light" charset="0"/>
              </a:rPr>
              <a:t>And statements that</a:t>
            </a:r>
          </a:p>
          <a:p>
            <a:pPr algn="ctr"/>
            <a:r>
              <a:rPr lang="en-US" sz="1800" b="1">
                <a:latin typeface="HelveticaLTStd-Light" charset="0"/>
              </a:rPr>
              <a:t>provide suggestions to </a:t>
            </a:r>
          </a:p>
          <a:p>
            <a:pPr algn="ctr"/>
            <a:r>
              <a:rPr lang="en-US" sz="1800" b="1">
                <a:latin typeface="HelveticaLTStd-Light" charset="0"/>
              </a:rPr>
              <a:t>progress to a higher level</a:t>
            </a:r>
          </a:p>
          <a:p>
            <a:pPr algn="ctr"/>
            <a:r>
              <a:rPr lang="en-US" sz="1800" b="1">
                <a:latin typeface="HelveticaLTStd-Light" charset="0"/>
              </a:rPr>
              <a:t>of achievement</a:t>
            </a:r>
            <a:endParaRPr lang="en-US" sz="1800">
              <a:latin typeface="HelveticaLTStd-Light" charset="0"/>
            </a:endParaRPr>
          </a:p>
          <a:p>
            <a:pPr algn="ctr"/>
            <a:endParaRPr lang="en-US" sz="1800">
              <a:latin typeface="Calibri" charset="0"/>
            </a:endParaRPr>
          </a:p>
        </p:txBody>
      </p:sp>
      <p:sp>
        <p:nvSpPr>
          <p:cNvPr id="2" name="TextBox 1"/>
          <p:cNvSpPr txBox="1"/>
          <p:nvPr/>
        </p:nvSpPr>
        <p:spPr>
          <a:xfrm>
            <a:off x="2286000" y="3252788"/>
            <a:ext cx="1676400" cy="2586037"/>
          </a:xfrm>
          <a:prstGeom prst="rect">
            <a:avLst/>
          </a:prstGeom>
          <a:noFill/>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r>
              <a:rPr lang="en-US" sz="1800" b="1">
                <a:latin typeface="HelveticaLTStd-Light" charset="0"/>
              </a:rPr>
              <a:t>Statements </a:t>
            </a:r>
          </a:p>
          <a:p>
            <a:r>
              <a:rPr lang="en-US" sz="1800" b="1">
                <a:latin typeface="HelveticaLTStd-Light" charset="0"/>
              </a:rPr>
              <a:t>that describe</a:t>
            </a:r>
          </a:p>
          <a:p>
            <a:r>
              <a:rPr lang="en-US" sz="1800" b="1">
                <a:latin typeface="HelveticaLTStd-Light" charset="0"/>
              </a:rPr>
              <a:t>what </a:t>
            </a:r>
          </a:p>
          <a:p>
            <a:r>
              <a:rPr lang="en-US" sz="1800" b="1">
                <a:latin typeface="HelveticaLTStd-Light" charset="0"/>
              </a:rPr>
              <a:t>students</a:t>
            </a:r>
          </a:p>
          <a:p>
            <a:r>
              <a:rPr lang="en-US" sz="1800" b="1">
                <a:latin typeface="HelveticaLTStd-Light" charset="0"/>
              </a:rPr>
              <a:t>are likely to </a:t>
            </a:r>
          </a:p>
          <a:p>
            <a:r>
              <a:rPr lang="en-US" sz="1800" b="1">
                <a:latin typeface="HelveticaLTStd-Light" charset="0"/>
              </a:rPr>
              <a:t>know and </a:t>
            </a:r>
          </a:p>
          <a:p>
            <a:r>
              <a:rPr lang="en-US" sz="1800" b="1">
                <a:latin typeface="HelveticaLTStd-Light" charset="0"/>
              </a:rPr>
              <a:t>be able to </a:t>
            </a:r>
          </a:p>
          <a:p>
            <a:r>
              <a:rPr lang="en-US" sz="1800" b="1">
                <a:latin typeface="HelveticaLTStd-Light" charset="0"/>
              </a:rPr>
              <a:t>do...</a:t>
            </a:r>
          </a:p>
          <a:p>
            <a:pPr eaLnBrk="1" hangingPunct="1"/>
            <a:endParaRPr lang="en-US" sz="180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7" name="Content Placeholder 6" descr="Screen Shot.tiff"/>
          <p:cNvPicPr>
            <a:picLocks noGrp="1" noChangeAspect="1"/>
          </p:cNvPicPr>
          <p:nvPr>
            <p:ph idx="1"/>
          </p:nvPr>
        </p:nvPicPr>
        <p:blipFill>
          <a:blip r:embed="rId3">
            <a:extLst>
              <a:ext uri="{28A0092B-C50C-407E-A947-70E740481C1C}">
                <a14:useLocalDpi xmlns:a14="http://schemas.microsoft.com/office/drawing/2010/main" val="0"/>
              </a:ext>
            </a:extLst>
          </a:blip>
          <a:srcRect t="618" b="618"/>
          <a:stretch>
            <a:fillRect/>
          </a:stretch>
        </p:blipFill>
        <p:spPr>
          <a:xfrm>
            <a:off x="457200" y="304800"/>
            <a:ext cx="8313738" cy="6096000"/>
          </a:xfrm>
        </p:spPr>
      </p:pic>
    </p:spTree>
    <p:extLst>
      <p:ext uri="{BB962C8B-B14F-4D97-AF65-F5344CB8AC3E}">
        <p14:creationId xmlns:p14="http://schemas.microsoft.com/office/powerpoint/2010/main" val="2114460402"/>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3"/>
          <p:cNvSpPr>
            <a:spLocks noGrp="1" noChangeArrowheads="1"/>
          </p:cNvSpPr>
          <p:nvPr>
            <p:ph type="body" idx="4294967295"/>
          </p:nvPr>
        </p:nvSpPr>
        <p:spPr>
          <a:xfrm>
            <a:off x="0" y="5676900"/>
            <a:ext cx="9144000" cy="1166813"/>
          </a:xfrm>
          <a:solidFill>
            <a:schemeClr val="bg1"/>
          </a:solidFill>
        </p:spPr>
        <p:txBody>
          <a:bodyPr/>
          <a:lstStyle/>
          <a:p>
            <a:pPr lvl="1" algn="ctr">
              <a:buFontTx/>
              <a:buNone/>
            </a:pPr>
            <a:r>
              <a:rPr lang="en-US" sz="3600" b="1">
                <a:latin typeface="Calibri" charset="0"/>
                <a:hlinkClick r:id="rId3"/>
              </a:rPr>
              <a:t>http://www.actstudent.org/qotd/</a:t>
            </a:r>
            <a:r>
              <a:rPr lang="en-US" sz="3600" b="1">
                <a:latin typeface="Calibri" charset="0"/>
              </a:rPr>
              <a:t> </a:t>
            </a:r>
          </a:p>
          <a:p>
            <a:pPr>
              <a:buFontTx/>
              <a:buNone/>
            </a:pPr>
            <a:endParaRPr lang="en-US">
              <a:latin typeface="Calibri" charset="0"/>
            </a:endParaRPr>
          </a:p>
        </p:txBody>
      </p:sp>
      <p:pic>
        <p:nvPicPr>
          <p:cNvPr id="254979" name="Picture 2"/>
          <p:cNvPicPr>
            <a:picLocks noChangeAspect="1" noChangeArrowheads="1"/>
          </p:cNvPicPr>
          <p:nvPr/>
        </p:nvPicPr>
        <p:blipFill>
          <a:blip r:embed="rId4">
            <a:extLst>
              <a:ext uri="{28A0092B-C50C-407E-A947-70E740481C1C}">
                <a14:useLocalDpi xmlns:a14="http://schemas.microsoft.com/office/drawing/2010/main" val="0"/>
              </a:ext>
            </a:extLst>
          </a:blip>
          <a:srcRect l="20699" t="13692" r="21468" b="8711"/>
          <a:stretch>
            <a:fillRect/>
          </a:stretch>
        </p:blipFill>
        <p:spPr bwMode="auto">
          <a:xfrm>
            <a:off x="0" y="0"/>
            <a:ext cx="9144000" cy="567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3363" name="Rectangle 3"/>
          <p:cNvSpPr>
            <a:spLocks noGrp="1" noChangeArrowheads="1"/>
          </p:cNvSpPr>
          <p:nvPr>
            <p:ph type="body" idx="4294967295"/>
          </p:nvPr>
        </p:nvSpPr>
        <p:spPr>
          <a:xfrm>
            <a:off x="0" y="5486400"/>
            <a:ext cx="9144000" cy="1371600"/>
          </a:xfrm>
          <a:solidFill>
            <a:schemeClr val="bg1"/>
          </a:solidFill>
        </p:spPr>
        <p:txBody>
          <a:bodyPr/>
          <a:lstStyle/>
          <a:p>
            <a:pPr algn="ctr">
              <a:buFontTx/>
              <a:buNone/>
            </a:pPr>
            <a:r>
              <a:rPr lang="en-US" sz="3600" b="1">
                <a:latin typeface="Calibri" charset="0"/>
              </a:rPr>
              <a:t>Resources for Educators</a:t>
            </a:r>
            <a:r>
              <a:rPr lang="en-US" sz="3600" b="1">
                <a:solidFill>
                  <a:srgbClr val="3E35F7"/>
                </a:solidFill>
                <a:latin typeface="Calibri" charset="0"/>
              </a:rPr>
              <a:t/>
            </a:r>
            <a:br>
              <a:rPr lang="en-US" sz="3600" b="1">
                <a:solidFill>
                  <a:srgbClr val="3E35F7"/>
                </a:solidFill>
                <a:latin typeface="Calibri" charset="0"/>
              </a:rPr>
            </a:br>
            <a:r>
              <a:rPr lang="en-US" b="1">
                <a:solidFill>
                  <a:srgbClr val="FF0000"/>
                </a:solidFill>
                <a:latin typeface="Calibri" charset="0"/>
                <a:hlinkClick r:id="rId3"/>
              </a:rPr>
              <a:t>www.act.org/plan/downloads.html</a:t>
            </a:r>
            <a:endParaRPr lang="en-US" b="1">
              <a:solidFill>
                <a:srgbClr val="FF0000"/>
              </a:solidFill>
              <a:latin typeface="Calibri" charset="0"/>
            </a:endParaRPr>
          </a:p>
          <a:p>
            <a:pPr lvl="1">
              <a:buFontTx/>
              <a:buNone/>
            </a:pPr>
            <a:endParaRPr lang="en-US">
              <a:latin typeface="Calibri" charset="0"/>
            </a:endParaRPr>
          </a:p>
          <a:p>
            <a:pPr>
              <a:buFontTx/>
              <a:buNone/>
            </a:pPr>
            <a:endParaRPr lang="en-US">
              <a:latin typeface="Calibri" charset="0"/>
            </a:endParaRPr>
          </a:p>
        </p:txBody>
      </p:sp>
      <p:pic>
        <p:nvPicPr>
          <p:cNvPr id="257027" name="Picture 2"/>
          <p:cNvPicPr>
            <a:picLocks noChangeAspect="1" noChangeArrowheads="1"/>
          </p:cNvPicPr>
          <p:nvPr/>
        </p:nvPicPr>
        <p:blipFill>
          <a:blip r:embed="rId4">
            <a:extLst>
              <a:ext uri="{28A0092B-C50C-407E-A947-70E740481C1C}">
                <a14:useLocalDpi xmlns:a14="http://schemas.microsoft.com/office/drawing/2010/main" val="0"/>
              </a:ext>
            </a:extLst>
          </a:blip>
          <a:srcRect l="7027" t="11012" r="8919" b="6015"/>
          <a:stretch>
            <a:fillRect/>
          </a:stretch>
        </p:blipFill>
        <p:spPr bwMode="auto">
          <a:xfrm>
            <a:off x="0" y="-34925"/>
            <a:ext cx="9144000" cy="552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5" name="Title 1"/>
          <p:cNvSpPr txBox="1">
            <a:spLocks/>
          </p:cNvSpPr>
          <p:nvPr/>
        </p:nvSpPr>
        <p:spPr bwMode="auto">
          <a:xfrm>
            <a:off x="0" y="155575"/>
            <a:ext cx="9123363" cy="762000"/>
          </a:xfrm>
          <a:prstGeom prst="rect">
            <a:avLst/>
          </a:prstGeom>
          <a:noFill/>
          <a:ln>
            <a:noFill/>
          </a:ln>
          <a:extLst/>
        </p:spPr>
        <p:txBody>
          <a:bodyPr anchor="ct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4400">
                <a:latin typeface="Calibri" charset="0"/>
              </a:rPr>
              <a:t>ACT Mobile: There</a:t>
            </a:r>
            <a:r>
              <a:rPr lang="ja-JP" altLang="en-US" sz="4400">
                <a:latin typeface="Calibri" charset="0"/>
              </a:rPr>
              <a:t>’</a:t>
            </a:r>
            <a:r>
              <a:rPr lang="en-US" sz="4400">
                <a:latin typeface="Calibri" charset="0"/>
              </a:rPr>
              <a:t>s an App for…</a:t>
            </a:r>
          </a:p>
        </p:txBody>
      </p:sp>
      <p:pic>
        <p:nvPicPr>
          <p:cNvPr id="262147" name="Picture 2"/>
          <p:cNvPicPr>
            <a:picLocks noChangeAspect="1" noChangeArrowheads="1"/>
          </p:cNvPicPr>
          <p:nvPr/>
        </p:nvPicPr>
        <p:blipFill>
          <a:blip r:embed="rId2">
            <a:extLst>
              <a:ext uri="{28A0092B-C50C-407E-A947-70E740481C1C}">
                <a14:useLocalDpi xmlns:a14="http://schemas.microsoft.com/office/drawing/2010/main" val="0"/>
              </a:ext>
            </a:extLst>
          </a:blip>
          <a:srcRect l="62462" t="13898" r="11971" b="36528"/>
          <a:stretch>
            <a:fillRect/>
          </a:stretch>
        </p:blipFill>
        <p:spPr bwMode="auto">
          <a:xfrm>
            <a:off x="0" y="917575"/>
            <a:ext cx="9144000" cy="594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2148" name="Rectangle 1"/>
          <p:cNvSpPr>
            <a:spLocks noChangeArrowheads="1"/>
          </p:cNvSpPr>
          <p:nvPr/>
        </p:nvSpPr>
        <p:spPr bwMode="auto">
          <a:xfrm>
            <a:off x="0" y="6172200"/>
            <a:ext cx="91233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3600">
                <a:hlinkClick r:id="rId3"/>
              </a:rPr>
              <a:t>http://www.act.org/mobileapps/</a:t>
            </a:r>
            <a:r>
              <a:rPr lang="en-US" sz="3600"/>
              <a:t> </a:t>
            </a:r>
          </a:p>
        </p:txBody>
      </p:sp>
    </p:spTree>
  </p:cSld>
  <p:clrMapOvr>
    <a:masterClrMapping/>
  </p:clrMapOvr>
  <p:transition xmlns:p14="http://schemas.microsoft.com/office/powerpoint/2010/main" spd="slow" advClick="0"/>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Title 1"/>
          <p:cNvSpPr>
            <a:spLocks noGrp="1"/>
          </p:cNvSpPr>
          <p:nvPr>
            <p:ph type="ctrTitle" idx="4294967295"/>
          </p:nvPr>
        </p:nvSpPr>
        <p:spPr>
          <a:xfrm>
            <a:off x="2474913" y="381000"/>
            <a:ext cx="6669087" cy="762000"/>
          </a:xfrm>
        </p:spPr>
        <p:txBody>
          <a:bodyPr/>
          <a:lstStyle/>
          <a:p>
            <a:pPr eaLnBrk="1" hangingPunct="1"/>
            <a:r>
              <a:rPr lang="en-US">
                <a:solidFill>
                  <a:schemeClr val="bg1"/>
                </a:solidFill>
                <a:latin typeface="Calibri" charset="0"/>
              </a:rPr>
              <a:t>There</a:t>
            </a:r>
            <a:r>
              <a:rPr lang="ja-JP" altLang="en-US">
                <a:solidFill>
                  <a:schemeClr val="bg1"/>
                </a:solidFill>
                <a:latin typeface="Calibri" charset="0"/>
              </a:rPr>
              <a:t>’</a:t>
            </a:r>
            <a:r>
              <a:rPr lang="en-US">
                <a:solidFill>
                  <a:schemeClr val="bg1"/>
                </a:solidFill>
                <a:latin typeface="Calibri" charset="0"/>
              </a:rPr>
              <a:t>s an App for that…</a:t>
            </a:r>
          </a:p>
        </p:txBody>
      </p:sp>
      <p:sp>
        <p:nvSpPr>
          <p:cNvPr id="152580" name="Text Box 4"/>
          <p:cNvSpPr txBox="1">
            <a:spLocks noChangeArrowheads="1"/>
          </p:cNvSpPr>
          <p:nvPr/>
        </p:nvSpPr>
        <p:spPr bwMode="auto">
          <a:xfrm>
            <a:off x="0" y="-96838"/>
            <a:ext cx="9144000" cy="1784351"/>
          </a:xfrm>
          <a:prstGeom prst="rect">
            <a:avLst/>
          </a:prstGeom>
          <a:noFill/>
          <a:ln>
            <a:noFill/>
          </a:ln>
          <a:effectLs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4400">
                <a:latin typeface="Calibri" charset="0"/>
              </a:rPr>
              <a:t>…and That!</a:t>
            </a:r>
          </a:p>
          <a:p>
            <a:pPr eaLnBrk="1" hangingPunct="1"/>
            <a:endParaRPr lang="en-US" sz="6600" i="1">
              <a:latin typeface="Papa Noel" charset="0"/>
            </a:endParaRPr>
          </a:p>
        </p:txBody>
      </p:sp>
      <p:pic>
        <p:nvPicPr>
          <p:cNvPr id="265220" name="Picture 4"/>
          <p:cNvPicPr>
            <a:picLocks noChangeAspect="1" noChangeArrowheads="1"/>
          </p:cNvPicPr>
          <p:nvPr/>
        </p:nvPicPr>
        <p:blipFill>
          <a:blip r:embed="rId2">
            <a:extLst>
              <a:ext uri="{28A0092B-C50C-407E-A947-70E740481C1C}">
                <a14:useLocalDpi xmlns:a14="http://schemas.microsoft.com/office/drawing/2010/main" val="0"/>
              </a:ext>
            </a:extLst>
          </a:blip>
          <a:srcRect l="62111" t="13612" r="12659" b="26260"/>
          <a:stretch>
            <a:fillRect/>
          </a:stretch>
        </p:blipFill>
        <p:spPr bwMode="auto">
          <a:xfrm>
            <a:off x="-17463" y="795338"/>
            <a:ext cx="9161463" cy="606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advClick="0"/>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DPI_READY_Logo_CMYK.eps"/>
          <p:cNvPicPr>
            <a:picLocks noChangeAspect="1"/>
          </p:cNvPicPr>
          <p:nvPr/>
        </p:nvPicPr>
        <p:blipFill>
          <a:blip r:embed="rId3"/>
          <a:stretch>
            <a:fillRect/>
          </a:stretch>
        </p:blipFill>
        <p:spPr>
          <a:xfrm>
            <a:off x="304800" y="258114"/>
            <a:ext cx="597090" cy="636748"/>
          </a:xfrm>
          <a:prstGeom prst="rect">
            <a:avLst/>
          </a:prstGeom>
        </p:spPr>
      </p:pic>
      <p:cxnSp>
        <p:nvCxnSpPr>
          <p:cNvPr id="3" name="Straight Connector 2"/>
          <p:cNvCxnSpPr/>
          <p:nvPr/>
        </p:nvCxnSpPr>
        <p:spPr>
          <a:xfrm>
            <a:off x="431895" y="1085850"/>
            <a:ext cx="8159655" cy="0"/>
          </a:xfrm>
          <a:prstGeom prst="line">
            <a:avLst/>
          </a:prstGeom>
          <a:ln>
            <a:solidFill>
              <a:srgbClr val="8EC02F"/>
            </a:solidFill>
            <a:prstDash val="sysDash"/>
          </a:ln>
        </p:spPr>
        <p:style>
          <a:lnRef idx="1">
            <a:schemeClr val="accent1"/>
          </a:lnRef>
          <a:fillRef idx="0">
            <a:schemeClr val="accent1"/>
          </a:fillRef>
          <a:effectRef idx="0">
            <a:schemeClr val="accent1"/>
          </a:effectRef>
          <a:fontRef idx="minor">
            <a:schemeClr val="tx1"/>
          </a:fontRef>
        </p:style>
      </p:cxnSp>
      <p:sp>
        <p:nvSpPr>
          <p:cNvPr id="19" name="Title 2"/>
          <p:cNvSpPr txBox="1">
            <a:spLocks/>
          </p:cNvSpPr>
          <p:nvPr/>
        </p:nvSpPr>
        <p:spPr bwMode="auto">
          <a:xfrm>
            <a:off x="1031921" y="54914"/>
            <a:ext cx="7731077"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defTabSz="914400" eaLnBrk="0" fontAlgn="base" hangingPunct="0">
              <a:spcBef>
                <a:spcPct val="0"/>
              </a:spcBef>
              <a:spcAft>
                <a:spcPct val="0"/>
              </a:spcAft>
              <a:defRPr/>
            </a:pPr>
            <a:r>
              <a:rPr lang="en-US" sz="3200" b="1" kern="0" dirty="0" smtClean="0">
                <a:solidFill>
                  <a:srgbClr val="61564D"/>
                </a:solidFill>
                <a:latin typeface="Rockwell" pitchFamily="18" charset="0"/>
                <a:ea typeface="+mj-ea"/>
                <a:cs typeface="Avenir LT Std 65 Medium"/>
              </a:rPr>
              <a:t>General Assembly School Grades:</a:t>
            </a:r>
          </a:p>
          <a:p>
            <a:pPr lvl="0" defTabSz="914400" eaLnBrk="0" fontAlgn="base" hangingPunct="0">
              <a:spcBef>
                <a:spcPct val="0"/>
              </a:spcBef>
              <a:spcAft>
                <a:spcPct val="0"/>
              </a:spcAft>
              <a:defRPr/>
            </a:pPr>
            <a:r>
              <a:rPr lang="en-US" sz="3200" b="1" kern="0" dirty="0" smtClean="0">
                <a:solidFill>
                  <a:srgbClr val="61564D"/>
                </a:solidFill>
                <a:latin typeface="Rockwell" pitchFamily="18" charset="0"/>
                <a:ea typeface="+mj-ea"/>
                <a:cs typeface="Avenir LT Std 65 Medium"/>
              </a:rPr>
              <a:t>Proposed </a:t>
            </a:r>
            <a:r>
              <a:rPr lang="en-US" sz="3200" b="1" kern="0" noProof="0" dirty="0" smtClean="0">
                <a:solidFill>
                  <a:srgbClr val="61564D"/>
                </a:solidFill>
                <a:latin typeface="Rockwell" pitchFamily="18" charset="0"/>
                <a:ea typeface="+mj-ea"/>
                <a:cs typeface="Avenir LT Std 65 Medium"/>
              </a:rPr>
              <a:t>Indicators</a:t>
            </a:r>
            <a:endParaRPr kumimoji="0" lang="en-US" sz="3200" b="1" u="none" strike="noStrike" kern="0" cap="none" spc="0" normalizeH="0" baseline="0" noProof="0" dirty="0" smtClean="0">
              <a:ln>
                <a:noFill/>
              </a:ln>
              <a:solidFill>
                <a:srgbClr val="61564D"/>
              </a:solidFill>
              <a:effectLst/>
              <a:uLnTx/>
              <a:uFillTx/>
              <a:latin typeface="Rockwell" pitchFamily="18" charset="0"/>
              <a:ea typeface="+mj-ea"/>
              <a:cs typeface="Avenir LT Std 65 Medium"/>
            </a:endParaRPr>
          </a:p>
        </p:txBody>
      </p:sp>
      <p:graphicFrame>
        <p:nvGraphicFramePr>
          <p:cNvPr id="6" name="Table 5"/>
          <p:cNvGraphicFramePr>
            <a:graphicFrameLocks noGrp="1"/>
          </p:cNvGraphicFramePr>
          <p:nvPr>
            <p:extLst>
              <p:ext uri="{D42A27DB-BD31-4B8C-83A1-F6EECF244321}">
                <p14:modId xmlns:p14="http://schemas.microsoft.com/office/powerpoint/2010/main" val="2882983873"/>
              </p:ext>
            </p:extLst>
          </p:nvPr>
        </p:nvGraphicFramePr>
        <p:xfrm>
          <a:off x="381001" y="1371600"/>
          <a:ext cx="8458199" cy="4953000"/>
        </p:xfrm>
        <a:graphic>
          <a:graphicData uri="http://schemas.openxmlformats.org/drawingml/2006/table">
            <a:tbl>
              <a:tblPr firstRow="1" bandRow="1">
                <a:tableStyleId>{5C22544A-7EE6-4342-B048-85BDC9FD1C3A}</a:tableStyleId>
              </a:tblPr>
              <a:tblGrid>
                <a:gridCol w="3352799"/>
                <a:gridCol w="5105400"/>
              </a:tblGrid>
              <a:tr h="990600">
                <a:tc>
                  <a:txBody>
                    <a:bodyPr/>
                    <a:lstStyle/>
                    <a:p>
                      <a:r>
                        <a:rPr lang="en-US" sz="2000" b="1" i="0" dirty="0" smtClean="0">
                          <a:solidFill>
                            <a:schemeClr val="bg1"/>
                          </a:solidFill>
                          <a:latin typeface="Rockwell" pitchFamily="18" charset="0"/>
                          <a:cs typeface="Avenir LT Std 65 Medium"/>
                        </a:rPr>
                        <a:t>Performance</a:t>
                      </a:r>
                      <a:r>
                        <a:rPr lang="en-US" sz="2000" b="1" i="0" baseline="0" dirty="0" smtClean="0">
                          <a:solidFill>
                            <a:schemeClr val="bg1"/>
                          </a:solidFill>
                          <a:latin typeface="Rockwell" pitchFamily="18" charset="0"/>
                          <a:cs typeface="Avenir LT Std 65 Medium"/>
                        </a:rPr>
                        <a:t> Composite </a:t>
                      </a:r>
                      <a:br>
                        <a:rPr lang="en-US" sz="2000" b="1" i="0" baseline="0" dirty="0" smtClean="0">
                          <a:solidFill>
                            <a:schemeClr val="bg1"/>
                          </a:solidFill>
                          <a:latin typeface="Rockwell" pitchFamily="18" charset="0"/>
                          <a:cs typeface="Avenir LT Std 65 Medium"/>
                        </a:rPr>
                      </a:br>
                      <a:r>
                        <a:rPr lang="en-US" sz="2000" b="0" i="0" baseline="0" dirty="0" smtClean="0">
                          <a:solidFill>
                            <a:schemeClr val="bg1"/>
                          </a:solidFill>
                          <a:latin typeface="Rockwell" pitchFamily="18" charset="0"/>
                          <a:cs typeface="Avenir LT Std 65 Medium"/>
                        </a:rPr>
                        <a:t>(Elementary and High)</a:t>
                      </a:r>
                      <a:endParaRPr lang="en-US" sz="2000" b="0" i="0" dirty="0">
                        <a:solidFill>
                          <a:schemeClr val="bg1"/>
                        </a:solidFill>
                        <a:latin typeface="Rockwell" pitchFamily="18" charset="0"/>
                        <a:cs typeface="Avenir LT Std 65 Medium"/>
                      </a:endParaRPr>
                    </a:p>
                  </a:txBody>
                  <a:tcPr anchor="ctr">
                    <a:lnL w="12700" cap="flat" cmpd="sng" algn="ctr">
                      <a:solidFill>
                        <a:srgbClr val="61564D"/>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1564D"/>
                    </a:solidFill>
                  </a:tcPr>
                </a:tc>
                <a:tc>
                  <a:txBody>
                    <a:bodyPr/>
                    <a:lstStyle/>
                    <a:p>
                      <a:pPr marL="171450" indent="-171450">
                        <a:buClr>
                          <a:schemeClr val="accent1">
                            <a:lumMod val="50000"/>
                          </a:schemeClr>
                        </a:buClr>
                        <a:buFont typeface="Arial" pitchFamily="34" charset="0"/>
                        <a:buChar char="•"/>
                      </a:pPr>
                      <a:r>
                        <a:rPr lang="en-US" sz="1800" b="0" i="0" dirty="0" smtClean="0">
                          <a:solidFill>
                            <a:srgbClr val="61564D"/>
                          </a:solidFill>
                          <a:latin typeface="Rockwell" pitchFamily="18" charset="0"/>
                          <a:cs typeface="Avenir LT Std 65 Medium"/>
                        </a:rPr>
                        <a:t>Percent</a:t>
                      </a:r>
                      <a:r>
                        <a:rPr lang="en-US" sz="1800" b="0" i="0" baseline="0" dirty="0" smtClean="0">
                          <a:solidFill>
                            <a:srgbClr val="61564D"/>
                          </a:solidFill>
                          <a:latin typeface="Rockwell" pitchFamily="18" charset="0"/>
                          <a:cs typeface="Avenir LT Std 65 Medium"/>
                        </a:rPr>
                        <a:t> </a:t>
                      </a:r>
                      <a:r>
                        <a:rPr lang="en-US" sz="1800" b="0" i="0" dirty="0" smtClean="0">
                          <a:solidFill>
                            <a:srgbClr val="61564D"/>
                          </a:solidFill>
                          <a:latin typeface="Rockwell" pitchFamily="18" charset="0"/>
                          <a:cs typeface="Avenir LT Std 65 Medium"/>
                        </a:rPr>
                        <a:t>of proficient tests in a school</a:t>
                      </a:r>
                    </a:p>
                    <a:p>
                      <a:pPr marL="573088" indent="-285750">
                        <a:buClr>
                          <a:schemeClr val="accent1">
                            <a:lumMod val="50000"/>
                          </a:schemeClr>
                        </a:buClr>
                        <a:buFont typeface="Lucida Grande"/>
                        <a:buChar char="−"/>
                      </a:pPr>
                      <a:r>
                        <a:rPr lang="en-US" sz="1800" b="0" i="0" dirty="0" smtClean="0">
                          <a:solidFill>
                            <a:srgbClr val="61564D"/>
                          </a:solidFill>
                          <a:latin typeface="Rockwell" pitchFamily="18" charset="0"/>
                          <a:cs typeface="Avenir LT Std 65 Medium"/>
                        </a:rPr>
                        <a:t>All tests, subjects, and grade levels</a:t>
                      </a:r>
                    </a:p>
                    <a:p>
                      <a:pPr marL="573088" indent="-285750">
                        <a:buClr>
                          <a:schemeClr val="accent1">
                            <a:lumMod val="50000"/>
                          </a:schemeClr>
                        </a:buClr>
                        <a:buFont typeface="Lucida Grande"/>
                        <a:buChar char="−"/>
                      </a:pPr>
                      <a:r>
                        <a:rPr lang="en-US" sz="1800" b="0" i="0" dirty="0" smtClean="0">
                          <a:solidFill>
                            <a:srgbClr val="61564D"/>
                          </a:solidFill>
                          <a:latin typeface="Rockwell" pitchFamily="18" charset="0"/>
                          <a:cs typeface="Avenir LT Std 65 Medium"/>
                        </a:rPr>
                        <a:t>Uses the EOG/EOC test data</a:t>
                      </a:r>
                      <a:endParaRPr lang="en-US" sz="1800" b="0" i="0" dirty="0">
                        <a:solidFill>
                          <a:srgbClr val="61564D"/>
                        </a:solidFill>
                        <a:latin typeface="Rockwell" pitchFamily="18" charset="0"/>
                        <a:cs typeface="Avenir LT Std 65 Medium"/>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61564D"/>
                      </a:solidFill>
                      <a:prstDash val="solid"/>
                      <a:round/>
                      <a:headEnd type="none" w="med" len="med"/>
                      <a:tailEnd type="none" w="med" len="med"/>
                    </a:lnB>
                    <a:noFill/>
                  </a:tcPr>
                </a:tc>
              </a:tr>
              <a:tr h="990600">
                <a:tc>
                  <a:txBody>
                    <a:bodyPr/>
                    <a:lstStyle/>
                    <a:p>
                      <a:r>
                        <a:rPr lang="en-US" sz="2000" b="1" i="0" dirty="0" smtClean="0">
                          <a:solidFill>
                            <a:schemeClr val="bg1"/>
                          </a:solidFill>
                          <a:latin typeface="Rockwell" pitchFamily="18" charset="0"/>
                          <a:cs typeface="Avenir LT Std 65 Medium"/>
                        </a:rPr>
                        <a:t>Algebra II/Integrated III</a:t>
                      </a:r>
                      <a:endParaRPr lang="en-US" sz="2000" b="0" i="0" dirty="0">
                        <a:solidFill>
                          <a:schemeClr val="bg1"/>
                        </a:solidFill>
                        <a:latin typeface="Rockwell" pitchFamily="18" charset="0"/>
                        <a:cs typeface="Avenir LT Std 65 Medium"/>
                      </a:endParaRPr>
                    </a:p>
                  </a:txBody>
                  <a:tcPr anchor="ctr">
                    <a:lnL w="12700" cap="flat" cmpd="sng" algn="ctr">
                      <a:solidFill>
                        <a:srgbClr val="61564D"/>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1564D"/>
                    </a:solidFill>
                  </a:tcPr>
                </a:tc>
                <a:tc>
                  <a:txBody>
                    <a:bodyPr/>
                    <a:lstStyle/>
                    <a:p>
                      <a:pPr marL="171450" indent="-171450">
                        <a:buClr>
                          <a:schemeClr val="accent1">
                            <a:lumMod val="50000"/>
                          </a:schemeClr>
                        </a:buClr>
                        <a:buFont typeface="Arial" pitchFamily="34" charset="0"/>
                        <a:buChar char="•"/>
                      </a:pPr>
                      <a:r>
                        <a:rPr lang="en-US" sz="1800" b="0" i="0" dirty="0" smtClean="0">
                          <a:solidFill>
                            <a:srgbClr val="61564D"/>
                          </a:solidFill>
                          <a:latin typeface="Rockwell" pitchFamily="18" charset="0"/>
                          <a:cs typeface="Avenir LT Std 65 Medium"/>
                        </a:rPr>
                        <a:t>Percent of graduates who take and pass Alg. II or Int. Math III</a:t>
                      </a:r>
                    </a:p>
                    <a:p>
                      <a:pPr marL="573088" indent="-285750">
                        <a:buClr>
                          <a:schemeClr val="accent1">
                            <a:lumMod val="50000"/>
                          </a:schemeClr>
                        </a:buClr>
                        <a:buFont typeface="Lucida Grande"/>
                        <a:buChar char="−"/>
                      </a:pPr>
                      <a:r>
                        <a:rPr lang="en-US" sz="1800" b="0" i="0" dirty="0" smtClean="0">
                          <a:solidFill>
                            <a:srgbClr val="61564D"/>
                          </a:solidFill>
                          <a:latin typeface="Rockwell" pitchFamily="18" charset="0"/>
                          <a:cs typeface="Avenir LT Std 65 Medium"/>
                        </a:rPr>
                        <a:t>Excludes the 1% population</a:t>
                      </a:r>
                      <a:endParaRPr lang="en-US" sz="1800" b="0" i="0" dirty="0">
                        <a:solidFill>
                          <a:srgbClr val="61564D"/>
                        </a:solidFill>
                        <a:latin typeface="Rockwell" pitchFamily="18" charset="0"/>
                        <a:cs typeface="Avenir LT Std 65 Medium"/>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61564D"/>
                      </a:solidFill>
                      <a:prstDash val="solid"/>
                      <a:round/>
                      <a:headEnd type="none" w="med" len="med"/>
                      <a:tailEnd type="none" w="med" len="med"/>
                    </a:lnT>
                    <a:lnB w="12700" cap="flat" cmpd="sng" algn="ctr">
                      <a:solidFill>
                        <a:srgbClr val="61564D"/>
                      </a:solidFill>
                      <a:prstDash val="solid"/>
                      <a:round/>
                      <a:headEnd type="none" w="med" len="med"/>
                      <a:tailEnd type="none" w="med" len="med"/>
                    </a:lnB>
                    <a:noFill/>
                  </a:tcPr>
                </a:tc>
              </a:tr>
              <a:tr h="990600">
                <a:tc>
                  <a:txBody>
                    <a:bodyPr/>
                    <a:lstStyle/>
                    <a:p>
                      <a:r>
                        <a:rPr lang="en-US" sz="2000" b="1" i="0" dirty="0" smtClean="0">
                          <a:solidFill>
                            <a:schemeClr val="bg1"/>
                          </a:solidFill>
                          <a:latin typeface="Rockwell" pitchFamily="18" charset="0"/>
                          <a:cs typeface="Avenir LT Std 65 Medium"/>
                        </a:rPr>
                        <a:t>Graduation Rate</a:t>
                      </a:r>
                      <a:endParaRPr lang="en-US" sz="2000" b="0" i="0" dirty="0">
                        <a:solidFill>
                          <a:schemeClr val="bg1"/>
                        </a:solidFill>
                        <a:latin typeface="Rockwell" pitchFamily="18" charset="0"/>
                        <a:cs typeface="Avenir LT Std 65 Medium"/>
                      </a:endParaRPr>
                    </a:p>
                  </a:txBody>
                  <a:tcPr anchor="ctr">
                    <a:lnL w="12700" cap="flat" cmpd="sng" algn="ctr">
                      <a:solidFill>
                        <a:srgbClr val="61564D"/>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1564D"/>
                    </a:solidFill>
                  </a:tcPr>
                </a:tc>
                <a:tc>
                  <a:txBody>
                    <a:bodyPr/>
                    <a:lstStyle/>
                    <a:p>
                      <a:pPr marL="171450" indent="-171450">
                        <a:buClr>
                          <a:schemeClr val="accent1">
                            <a:lumMod val="50000"/>
                          </a:schemeClr>
                        </a:buClr>
                        <a:buFont typeface="Arial" pitchFamily="34" charset="0"/>
                        <a:buChar char="•"/>
                      </a:pPr>
                      <a:r>
                        <a:rPr lang="en-US" sz="1800" b="0" i="0" dirty="0" smtClean="0">
                          <a:solidFill>
                            <a:srgbClr val="61564D"/>
                          </a:solidFill>
                          <a:latin typeface="Rockwell" pitchFamily="18" charset="0"/>
                          <a:cs typeface="Avenir LT Std 65 Medium"/>
                        </a:rPr>
                        <a:t>Percent</a:t>
                      </a:r>
                      <a:r>
                        <a:rPr lang="en-US" sz="1800" b="0" i="0" baseline="0" dirty="0" smtClean="0">
                          <a:solidFill>
                            <a:srgbClr val="61564D"/>
                          </a:solidFill>
                          <a:latin typeface="Rockwell" pitchFamily="18" charset="0"/>
                          <a:cs typeface="Avenir LT Std 65 Medium"/>
                        </a:rPr>
                        <a:t> of students that graduate within </a:t>
                      </a:r>
                      <a:r>
                        <a:rPr lang="en-US" sz="1800" b="0" i="0" dirty="0" smtClean="0">
                          <a:solidFill>
                            <a:srgbClr val="61564D"/>
                          </a:solidFill>
                          <a:latin typeface="Rockwell" pitchFamily="18" charset="0"/>
                          <a:cs typeface="Avenir LT Std 65 Medium"/>
                        </a:rPr>
                        <a:t>4 years </a:t>
                      </a:r>
                      <a:br>
                        <a:rPr lang="en-US" sz="1800" b="0" i="0" dirty="0" smtClean="0">
                          <a:solidFill>
                            <a:srgbClr val="61564D"/>
                          </a:solidFill>
                          <a:latin typeface="Rockwell" pitchFamily="18" charset="0"/>
                          <a:cs typeface="Avenir LT Std 65 Medium"/>
                        </a:rPr>
                      </a:br>
                      <a:r>
                        <a:rPr lang="en-US" sz="1800" b="0" i="0" dirty="0" smtClean="0">
                          <a:solidFill>
                            <a:srgbClr val="61564D"/>
                          </a:solidFill>
                          <a:latin typeface="Rockwell" pitchFamily="18" charset="0"/>
                          <a:cs typeface="Avenir LT Std 65 Medium"/>
                        </a:rPr>
                        <a:t>(4 year cohort</a:t>
                      </a:r>
                      <a:r>
                        <a:rPr lang="en-US" sz="1800" b="0" i="0" baseline="0" dirty="0" smtClean="0">
                          <a:solidFill>
                            <a:srgbClr val="61564D"/>
                          </a:solidFill>
                          <a:latin typeface="Rockwell" pitchFamily="18" charset="0"/>
                          <a:cs typeface="Avenir LT Std 65 Medium"/>
                        </a:rPr>
                        <a:t> graduation rate)</a:t>
                      </a:r>
                      <a:endParaRPr lang="en-US" sz="1800" b="0" i="0" dirty="0">
                        <a:solidFill>
                          <a:srgbClr val="61564D"/>
                        </a:solidFill>
                        <a:latin typeface="Rockwell" pitchFamily="18" charset="0"/>
                        <a:cs typeface="Avenir LT Std 65 Medium"/>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61564D"/>
                      </a:solidFill>
                      <a:prstDash val="solid"/>
                      <a:round/>
                      <a:headEnd type="none" w="med" len="med"/>
                      <a:tailEnd type="none" w="med" len="med"/>
                    </a:lnT>
                    <a:lnB w="12700" cap="flat" cmpd="sng" algn="ctr">
                      <a:solidFill>
                        <a:srgbClr val="61564D"/>
                      </a:solidFill>
                      <a:prstDash val="solid"/>
                      <a:round/>
                      <a:headEnd type="none" w="med" len="med"/>
                      <a:tailEnd type="none" w="med" len="med"/>
                    </a:lnB>
                    <a:noFill/>
                  </a:tcPr>
                </a:tc>
              </a:tr>
              <a:tr h="12877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i="0" dirty="0" smtClean="0">
                          <a:solidFill>
                            <a:schemeClr val="bg1"/>
                          </a:solidFill>
                          <a:latin typeface="Rockwell" pitchFamily="18" charset="0"/>
                          <a:cs typeface="Avenir LT Std 65 Medium"/>
                        </a:rPr>
                        <a:t>WorkKeys</a:t>
                      </a:r>
                      <a:endParaRPr lang="en-US" sz="2000" b="1" i="0" dirty="0">
                        <a:solidFill>
                          <a:schemeClr val="bg1"/>
                        </a:solidFill>
                        <a:latin typeface="Rockwell" pitchFamily="18" charset="0"/>
                        <a:cs typeface="Avenir LT Std 65 Medium"/>
                      </a:endParaRPr>
                    </a:p>
                  </a:txBody>
                  <a:tcPr anchor="ctr">
                    <a:lnL w="12700" cap="flat" cmpd="sng" algn="ctr">
                      <a:solidFill>
                        <a:srgbClr val="61564D"/>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61564D"/>
                    </a:solidFill>
                  </a:tcPr>
                </a:tc>
                <a:tc>
                  <a:txBody>
                    <a:bodyPr/>
                    <a:lstStyle/>
                    <a:p>
                      <a:pPr marL="171450" indent="-171450">
                        <a:buFont typeface="Arial" pitchFamily="34" charset="0"/>
                        <a:buChar char="•"/>
                      </a:pPr>
                      <a:r>
                        <a:rPr lang="en-US" sz="1800" b="0" i="0" dirty="0" smtClean="0">
                          <a:solidFill>
                            <a:srgbClr val="61564D"/>
                          </a:solidFill>
                          <a:latin typeface="Rockwell" pitchFamily="18" charset="0"/>
                          <a:cs typeface="Avenir LT Std 65 Medium"/>
                        </a:rPr>
                        <a:t>Percent</a:t>
                      </a:r>
                      <a:r>
                        <a:rPr lang="en-US" sz="1800" b="0" i="0" baseline="0" dirty="0" smtClean="0">
                          <a:solidFill>
                            <a:srgbClr val="61564D"/>
                          </a:solidFill>
                          <a:latin typeface="Rockwell" pitchFamily="18" charset="0"/>
                          <a:cs typeface="Avenir LT Std 65 Medium"/>
                        </a:rPr>
                        <a:t> </a:t>
                      </a:r>
                      <a:r>
                        <a:rPr lang="en-US" sz="1800" b="0" i="0" dirty="0" smtClean="0">
                          <a:solidFill>
                            <a:srgbClr val="61564D"/>
                          </a:solidFill>
                          <a:latin typeface="Rockwell" pitchFamily="18" charset="0"/>
                          <a:cs typeface="Avenir LT Std 65 Medium"/>
                        </a:rPr>
                        <a:t>of graduates who are CTE concentrators who achieve a Silver certificate, or better, on the WorkKeys assessment</a:t>
                      </a:r>
                      <a:endParaRPr lang="en-US" sz="1800" b="0" i="0" dirty="0">
                        <a:solidFill>
                          <a:srgbClr val="61564D"/>
                        </a:solidFill>
                        <a:latin typeface="Rockwell" pitchFamily="18" charset="0"/>
                        <a:cs typeface="Avenir LT Std 65 Medium"/>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61564D"/>
                      </a:solidFill>
                      <a:prstDash val="solid"/>
                      <a:round/>
                      <a:headEnd type="none" w="med" len="med"/>
                      <a:tailEnd type="none" w="med" len="med"/>
                    </a:lnT>
                    <a:lnB w="12700" cap="flat" cmpd="sng" algn="ctr">
                      <a:solidFill>
                        <a:srgbClr val="61564D"/>
                      </a:solidFill>
                      <a:prstDash val="solid"/>
                      <a:round/>
                      <a:headEnd type="none" w="med" len="med"/>
                      <a:tailEnd type="none" w="med" len="med"/>
                    </a:lnB>
                    <a:noFill/>
                  </a:tcPr>
                </a:tc>
              </a:tr>
              <a:tr h="693420">
                <a:tc>
                  <a:txBody>
                    <a:bodyPr/>
                    <a:lstStyle/>
                    <a:p>
                      <a:r>
                        <a:rPr lang="en-US" sz="2000" b="1" i="0" dirty="0" smtClean="0">
                          <a:solidFill>
                            <a:schemeClr val="bg1"/>
                          </a:solidFill>
                          <a:latin typeface="Rockwell" pitchFamily="18" charset="0"/>
                          <a:cs typeface="Avenir LT Std 65 Medium"/>
                        </a:rPr>
                        <a:t>ACT</a:t>
                      </a:r>
                      <a:endParaRPr lang="en-US" sz="2000" b="1" i="0" dirty="0">
                        <a:solidFill>
                          <a:schemeClr val="bg1"/>
                        </a:solidFill>
                        <a:latin typeface="Rockwell" pitchFamily="18" charset="0"/>
                        <a:cs typeface="Avenir LT Std 65 Medium"/>
                      </a:endParaRPr>
                    </a:p>
                  </a:txBody>
                  <a:tcPr anchor="ctr">
                    <a:lnL w="12700" cap="flat" cmpd="sng" algn="ctr">
                      <a:solidFill>
                        <a:srgbClr val="61564D"/>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1564D"/>
                    </a:solidFill>
                  </a:tcPr>
                </a:tc>
                <a:tc>
                  <a:txBody>
                    <a:bodyPr/>
                    <a:lstStyle/>
                    <a:p>
                      <a:pPr marL="171450" indent="-171450">
                        <a:buFont typeface="Arial" pitchFamily="34" charset="0"/>
                        <a:buChar char="•"/>
                      </a:pPr>
                      <a:r>
                        <a:rPr lang="en-US" sz="1800" b="0" i="0" dirty="0" smtClean="0">
                          <a:solidFill>
                            <a:srgbClr val="61564D"/>
                          </a:solidFill>
                          <a:latin typeface="Rockwell" pitchFamily="18" charset="0"/>
                          <a:cs typeface="Avenir LT Std 65 Medium"/>
                        </a:rPr>
                        <a:t>Percent of college</a:t>
                      </a:r>
                      <a:r>
                        <a:rPr lang="en-US" sz="1800" b="0" i="0" baseline="0" dirty="0" smtClean="0">
                          <a:solidFill>
                            <a:srgbClr val="61564D"/>
                          </a:solidFill>
                          <a:latin typeface="Rockwell" pitchFamily="18" charset="0"/>
                          <a:cs typeface="Avenir LT Std 65 Medium"/>
                        </a:rPr>
                        <a:t>-ready benchmarks met</a:t>
                      </a:r>
                      <a:endParaRPr lang="en-US" sz="1800" b="0" i="0" dirty="0" smtClean="0">
                        <a:solidFill>
                          <a:srgbClr val="61564D"/>
                        </a:solidFill>
                        <a:latin typeface="Rockwell" pitchFamily="18" charset="0"/>
                        <a:cs typeface="Avenir LT Std 65 Medium"/>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61564D"/>
                      </a:solidFill>
                      <a:prstDash val="solid"/>
                      <a:round/>
                      <a:headEnd type="none" w="med" len="med"/>
                      <a:tailEnd type="none" w="med" len="med"/>
                    </a:lnT>
                    <a:lnB w="12700" cap="flat" cmpd="sng" algn="ctr">
                      <a:no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669422022"/>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0" y="342900"/>
            <a:ext cx="9144000" cy="1562100"/>
          </a:xfrm>
        </p:spPr>
        <p:txBody>
          <a:bodyPr/>
          <a:lstStyle/>
          <a:p>
            <a:pPr eaLnBrk="1" hangingPunct="1"/>
            <a:r>
              <a:rPr lang="en-US" sz="3800">
                <a:latin typeface="Calibri" charset="0"/>
              </a:rPr>
              <a:t>North Carolina</a:t>
            </a:r>
            <a:r>
              <a:rPr lang="ja-JP" altLang="en-US" sz="3800">
                <a:latin typeface="Calibri" charset="0"/>
              </a:rPr>
              <a:t>’</a:t>
            </a:r>
            <a:r>
              <a:rPr lang="en-US" sz="3800">
                <a:latin typeface="Calibri" charset="0"/>
              </a:rPr>
              <a:t>s </a:t>
            </a:r>
            <a:br>
              <a:rPr lang="en-US" sz="3800">
                <a:latin typeface="Calibri" charset="0"/>
              </a:rPr>
            </a:br>
            <a:r>
              <a:rPr lang="en-US" sz="3800">
                <a:latin typeface="Calibri" charset="0"/>
              </a:rPr>
              <a:t>College and Career Readiness System</a:t>
            </a:r>
          </a:p>
        </p:txBody>
      </p:sp>
      <p:sp>
        <p:nvSpPr>
          <p:cNvPr id="66563" name="AutoShape 3"/>
          <p:cNvSpPr>
            <a:spLocks noChangeArrowheads="1"/>
          </p:cNvSpPr>
          <p:nvPr/>
        </p:nvSpPr>
        <p:spPr bwMode="auto">
          <a:xfrm>
            <a:off x="195263" y="2319338"/>
            <a:ext cx="6027737" cy="2786062"/>
          </a:xfrm>
          <a:prstGeom prst="roundRect">
            <a:avLst>
              <a:gd name="adj" fmla="val 7759"/>
            </a:avLst>
          </a:prstGeom>
          <a:gradFill rotWithShape="1">
            <a:gsLst>
              <a:gs pos="0">
                <a:srgbClr val="D27B08">
                  <a:alpha val="60001"/>
                </a:srgbClr>
              </a:gs>
              <a:gs pos="100000">
                <a:srgbClr val="FFFFFF"/>
              </a:gs>
            </a:gsLst>
            <a:lin ang="18900000" scaled="1"/>
          </a:gradFill>
          <a:ln w="9525">
            <a:solidFill>
              <a:srgbClr val="000000"/>
            </a:solidFill>
            <a:round/>
            <a:headEnd/>
            <a:tailEnd/>
          </a:ln>
        </p:spPr>
        <p:txBody>
          <a:bodyPr lIns="36576" tIns="36576" rIns="36576" bIns="36576"/>
          <a:lstStyle/>
          <a:p>
            <a:endParaRPr lang="en-US" sz="1800">
              <a:solidFill>
                <a:srgbClr val="000000"/>
              </a:solidFill>
              <a:latin typeface="Times New Roman" charset="0"/>
            </a:endParaRPr>
          </a:p>
        </p:txBody>
      </p:sp>
      <p:sp>
        <p:nvSpPr>
          <p:cNvPr id="6148" name="Rectangle 4"/>
          <p:cNvSpPr>
            <a:spLocks noChangeArrowheads="1"/>
          </p:cNvSpPr>
          <p:nvPr/>
        </p:nvSpPr>
        <p:spPr bwMode="auto">
          <a:xfrm>
            <a:off x="306388" y="2595563"/>
            <a:ext cx="1835150" cy="1674812"/>
          </a:xfrm>
          <a:prstGeom prst="rect">
            <a:avLst/>
          </a:prstGeom>
          <a:solidFill>
            <a:srgbClr val="FFFF00"/>
          </a:solidFill>
          <a:ln w="15875" algn="in">
            <a:solidFill>
              <a:srgbClr val="000000"/>
            </a:solidFill>
            <a:miter lim="800000"/>
            <a:headEnd/>
            <a:tailEnd/>
          </a:ln>
          <a:effectLst>
            <a:outerShdw dist="17961" dir="2700000" algn="ctr" rotWithShape="0">
              <a:srgbClr val="8C8682"/>
            </a:outerShdw>
          </a:effectLst>
        </p:spPr>
        <p:txBody>
          <a:bodyPr lIns="36572" tIns="36572" rIns="36572" bIns="36572"/>
          <a:lstStyle/>
          <a:p>
            <a:pPr marL="117475" indent="-117475"/>
            <a:endParaRPr lang="en-US" sz="900">
              <a:solidFill>
                <a:srgbClr val="000000"/>
              </a:solidFill>
              <a:latin typeface="Helvetica" charset="0"/>
            </a:endParaRPr>
          </a:p>
          <a:p>
            <a:pPr marL="117475" indent="-117475"/>
            <a:endParaRPr lang="en-US" sz="900">
              <a:solidFill>
                <a:srgbClr val="000000"/>
              </a:solidFill>
              <a:latin typeface="Helvetica" charset="0"/>
            </a:endParaRPr>
          </a:p>
          <a:p>
            <a:pPr marL="117475" indent="-117475"/>
            <a:endParaRPr lang="en-US" sz="900">
              <a:solidFill>
                <a:srgbClr val="000000"/>
              </a:solidFill>
              <a:latin typeface="Helvetica" charset="0"/>
            </a:endParaRPr>
          </a:p>
          <a:p>
            <a:pPr marL="117475" indent="-117475"/>
            <a:endParaRPr lang="en-US" sz="400">
              <a:solidFill>
                <a:srgbClr val="000000"/>
              </a:solidFill>
              <a:latin typeface="Helvetica" charset="0"/>
            </a:endParaRPr>
          </a:p>
          <a:p>
            <a:pPr marL="117475" indent="-117475"/>
            <a:r>
              <a:rPr lang="en-US" sz="1600">
                <a:solidFill>
                  <a:srgbClr val="000000"/>
                </a:solidFill>
                <a:latin typeface="Helvetica" charset="0"/>
              </a:rPr>
              <a:t>8</a:t>
            </a:r>
            <a:r>
              <a:rPr lang="en-US" sz="1600" baseline="30000">
                <a:solidFill>
                  <a:srgbClr val="000000"/>
                </a:solidFill>
                <a:latin typeface="Helvetica" charset="0"/>
              </a:rPr>
              <a:t>th</a:t>
            </a:r>
            <a:r>
              <a:rPr lang="en-US" sz="1600">
                <a:solidFill>
                  <a:srgbClr val="000000"/>
                </a:solidFill>
                <a:latin typeface="Helvetica" charset="0"/>
              </a:rPr>
              <a:t> Grade</a:t>
            </a:r>
          </a:p>
          <a:p>
            <a:pPr marL="117475" indent="-117475">
              <a:buSzPct val="100000"/>
            </a:pPr>
            <a:r>
              <a:rPr lang="en-US" sz="1400">
                <a:solidFill>
                  <a:srgbClr val="000000"/>
                </a:solidFill>
                <a:latin typeface="Helvetica" charset="0"/>
              </a:rPr>
              <a:t>Score Scale: 1—25</a:t>
            </a:r>
          </a:p>
          <a:p>
            <a:pPr marL="117475" indent="-117475">
              <a:buSzPct val="100000"/>
              <a:buFont typeface="Wingdings" charset="0"/>
              <a:buChar char="§"/>
            </a:pPr>
            <a:r>
              <a:rPr lang="en-US" sz="1400">
                <a:solidFill>
                  <a:srgbClr val="FF0000"/>
                </a:solidFill>
                <a:latin typeface="Helvetica" charset="0"/>
              </a:rPr>
              <a:t>Test Window:</a:t>
            </a:r>
            <a:br>
              <a:rPr lang="en-US" sz="1400">
                <a:solidFill>
                  <a:srgbClr val="FF0000"/>
                </a:solidFill>
                <a:latin typeface="Helvetica" charset="0"/>
              </a:rPr>
            </a:br>
            <a:r>
              <a:rPr lang="en-US" sz="1400">
                <a:solidFill>
                  <a:srgbClr val="FF0000"/>
                </a:solidFill>
                <a:latin typeface="Helvetica" charset="0"/>
              </a:rPr>
              <a:t>October 1-31, 2012</a:t>
            </a:r>
            <a:endParaRPr lang="en-US" sz="1400">
              <a:solidFill>
                <a:srgbClr val="FF0000"/>
              </a:solidFill>
            </a:endParaRPr>
          </a:p>
        </p:txBody>
      </p:sp>
      <p:pic>
        <p:nvPicPr>
          <p:cNvPr id="98309" name="Picture 5" descr="explore_col"/>
          <p:cNvPicPr>
            <a:picLocks noChangeAspect="1" noChangeArrowheads="1"/>
          </p:cNvPicPr>
          <p:nvPr/>
        </p:nvPicPr>
        <p:blipFill>
          <a:blip r:embed="rId3"/>
          <a:srcRect/>
          <a:stretch>
            <a:fillRect/>
          </a:stretch>
        </p:blipFill>
        <p:spPr bwMode="auto">
          <a:xfrm>
            <a:off x="684213" y="2622550"/>
            <a:ext cx="1081087" cy="365125"/>
          </a:xfrm>
          <a:prstGeom prst="rect">
            <a:avLst/>
          </a:prstGeom>
          <a:noFill/>
          <a:ln>
            <a:noFill/>
          </a:ln>
          <a:effectLst>
            <a:outerShdw algn="ctr" rotWithShape="0">
              <a:srgbClr val="8C8682"/>
            </a:outerShdw>
          </a:effectLst>
          <a:extLst/>
        </p:spPr>
      </p:pic>
      <p:sp>
        <p:nvSpPr>
          <p:cNvPr id="98310" name="Rectangle 6"/>
          <p:cNvSpPr>
            <a:spLocks noChangeArrowheads="1"/>
          </p:cNvSpPr>
          <p:nvPr/>
        </p:nvSpPr>
        <p:spPr bwMode="auto">
          <a:xfrm>
            <a:off x="2286000" y="2595563"/>
            <a:ext cx="1836738" cy="1674812"/>
          </a:xfrm>
          <a:prstGeom prst="rect">
            <a:avLst/>
          </a:prstGeom>
          <a:solidFill>
            <a:srgbClr val="FFFFFF"/>
          </a:solidFill>
          <a:ln w="15875" algn="in">
            <a:solidFill>
              <a:srgbClr val="000000"/>
            </a:solidFill>
            <a:miter lim="800000"/>
            <a:headEnd/>
            <a:tailEnd/>
          </a:ln>
          <a:effectLst>
            <a:outerShdw dist="17961" dir="2700000" algn="ctr" rotWithShape="0">
              <a:srgbClr val="8C8682"/>
            </a:outerShdw>
          </a:effectLst>
        </p:spPr>
        <p:txBody>
          <a:bodyPr lIns="36572" tIns="36572" rIns="36572" bIns="36572"/>
          <a:lstStyle/>
          <a:p>
            <a:pPr marL="117475" indent="-117475"/>
            <a:endParaRPr lang="en-US" sz="900">
              <a:solidFill>
                <a:srgbClr val="000000"/>
              </a:solidFill>
              <a:latin typeface="Helvetica" charset="0"/>
            </a:endParaRPr>
          </a:p>
          <a:p>
            <a:pPr marL="117475" indent="-117475"/>
            <a:endParaRPr lang="en-US" sz="900">
              <a:solidFill>
                <a:srgbClr val="000000"/>
              </a:solidFill>
              <a:latin typeface="Helvetica" charset="0"/>
            </a:endParaRPr>
          </a:p>
          <a:p>
            <a:pPr marL="117475" indent="-117475"/>
            <a:endParaRPr lang="en-US" sz="900">
              <a:solidFill>
                <a:srgbClr val="000000"/>
              </a:solidFill>
              <a:latin typeface="Helvetica" charset="0"/>
            </a:endParaRPr>
          </a:p>
          <a:p>
            <a:pPr marL="117475" indent="-117475"/>
            <a:endParaRPr lang="en-US" sz="400">
              <a:solidFill>
                <a:srgbClr val="000000"/>
              </a:solidFill>
              <a:latin typeface="Helvetica" charset="0"/>
            </a:endParaRPr>
          </a:p>
          <a:p>
            <a:pPr marL="117475" indent="-117475"/>
            <a:r>
              <a:rPr lang="en-US" sz="1600">
                <a:solidFill>
                  <a:srgbClr val="000000"/>
                </a:solidFill>
                <a:latin typeface="Helvetica" charset="0"/>
              </a:rPr>
              <a:t>10</a:t>
            </a:r>
            <a:r>
              <a:rPr lang="en-US" sz="1600" baseline="30000">
                <a:solidFill>
                  <a:srgbClr val="000000"/>
                </a:solidFill>
                <a:latin typeface="Helvetica" charset="0"/>
              </a:rPr>
              <a:t>th</a:t>
            </a:r>
            <a:r>
              <a:rPr lang="en-US" sz="1600">
                <a:solidFill>
                  <a:srgbClr val="000000"/>
                </a:solidFill>
                <a:latin typeface="Helvetica" charset="0"/>
              </a:rPr>
              <a:t> Grade</a:t>
            </a:r>
          </a:p>
          <a:p>
            <a:pPr marL="117475" indent="-117475">
              <a:buSzPct val="100000"/>
              <a:buFont typeface="Wingdings" charset="0"/>
              <a:buNone/>
            </a:pPr>
            <a:r>
              <a:rPr lang="en-US" sz="1400">
                <a:solidFill>
                  <a:srgbClr val="000000"/>
                </a:solidFill>
                <a:latin typeface="Helvetica" charset="0"/>
              </a:rPr>
              <a:t>Score Scale: 1—32</a:t>
            </a:r>
          </a:p>
          <a:p>
            <a:pPr marL="117475" indent="-117475">
              <a:buSzPct val="100000"/>
              <a:buFont typeface="Wingdings" charset="0"/>
              <a:buChar char="§"/>
            </a:pPr>
            <a:r>
              <a:rPr lang="en-US" sz="1400">
                <a:solidFill>
                  <a:srgbClr val="FF0000"/>
                </a:solidFill>
                <a:latin typeface="Helvetica" charset="0"/>
              </a:rPr>
              <a:t>Test Window:</a:t>
            </a:r>
            <a:br>
              <a:rPr lang="en-US" sz="1400">
                <a:solidFill>
                  <a:srgbClr val="FF0000"/>
                </a:solidFill>
                <a:latin typeface="Helvetica" charset="0"/>
              </a:rPr>
            </a:br>
            <a:r>
              <a:rPr lang="en-US" sz="1400">
                <a:solidFill>
                  <a:srgbClr val="FF0000"/>
                </a:solidFill>
                <a:latin typeface="Helvetica" charset="0"/>
              </a:rPr>
              <a:t>October 1-31, 2012</a:t>
            </a:r>
            <a:endParaRPr lang="en-US" sz="1400">
              <a:solidFill>
                <a:srgbClr val="FF0000"/>
              </a:solidFill>
            </a:endParaRPr>
          </a:p>
        </p:txBody>
      </p:sp>
      <p:pic>
        <p:nvPicPr>
          <p:cNvPr id="66567" name="Picture 7" descr="plan_co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06700" y="2659063"/>
            <a:ext cx="819150"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312" name="Rectangle 8"/>
          <p:cNvSpPr>
            <a:spLocks noChangeArrowheads="1"/>
          </p:cNvSpPr>
          <p:nvPr/>
        </p:nvSpPr>
        <p:spPr bwMode="auto">
          <a:xfrm>
            <a:off x="4259263" y="2592388"/>
            <a:ext cx="1836737" cy="1674812"/>
          </a:xfrm>
          <a:prstGeom prst="rect">
            <a:avLst/>
          </a:prstGeom>
          <a:solidFill>
            <a:srgbClr val="FFFFFF"/>
          </a:solidFill>
          <a:ln w="15875" algn="in">
            <a:solidFill>
              <a:srgbClr val="000000"/>
            </a:solidFill>
            <a:miter lim="800000"/>
            <a:headEnd/>
            <a:tailEnd/>
          </a:ln>
          <a:effectLst>
            <a:outerShdw dist="17961" dir="2700000" algn="ctr" rotWithShape="0">
              <a:srgbClr val="8C8682"/>
            </a:outerShdw>
          </a:effectLst>
        </p:spPr>
        <p:txBody>
          <a:bodyPr lIns="36572" tIns="36572" rIns="36572" bIns="36572"/>
          <a:lstStyle/>
          <a:p>
            <a:pPr marL="117475" indent="-117475"/>
            <a:endParaRPr lang="en-US" sz="900">
              <a:solidFill>
                <a:srgbClr val="000000"/>
              </a:solidFill>
              <a:latin typeface="Helvetica" charset="0"/>
            </a:endParaRPr>
          </a:p>
          <a:p>
            <a:pPr marL="117475" indent="-117475"/>
            <a:endParaRPr lang="en-US" sz="900">
              <a:solidFill>
                <a:srgbClr val="000000"/>
              </a:solidFill>
              <a:latin typeface="Helvetica" charset="0"/>
            </a:endParaRPr>
          </a:p>
          <a:p>
            <a:pPr marL="117475" indent="-117475"/>
            <a:endParaRPr lang="en-US" sz="900">
              <a:solidFill>
                <a:srgbClr val="000000"/>
              </a:solidFill>
              <a:latin typeface="Helvetica" charset="0"/>
            </a:endParaRPr>
          </a:p>
          <a:p>
            <a:pPr marL="117475" indent="-117475"/>
            <a:endParaRPr lang="en-US" sz="400">
              <a:solidFill>
                <a:srgbClr val="000000"/>
              </a:solidFill>
              <a:latin typeface="Helvetica" charset="0"/>
            </a:endParaRPr>
          </a:p>
          <a:p>
            <a:pPr marL="117475" indent="-117475"/>
            <a:r>
              <a:rPr lang="en-US" sz="1600">
                <a:solidFill>
                  <a:srgbClr val="000000"/>
                </a:solidFill>
                <a:latin typeface="Helvetica" charset="0"/>
              </a:rPr>
              <a:t>11</a:t>
            </a:r>
            <a:r>
              <a:rPr lang="en-US" sz="1600" baseline="30000">
                <a:solidFill>
                  <a:srgbClr val="000000"/>
                </a:solidFill>
                <a:latin typeface="Helvetica" charset="0"/>
              </a:rPr>
              <a:t>th</a:t>
            </a:r>
            <a:r>
              <a:rPr lang="en-US" sz="1600">
                <a:solidFill>
                  <a:srgbClr val="000000"/>
                </a:solidFill>
                <a:latin typeface="Helvetica" charset="0"/>
              </a:rPr>
              <a:t> Grade</a:t>
            </a:r>
          </a:p>
          <a:p>
            <a:pPr marL="117475" indent="-117475">
              <a:buSzPct val="100000"/>
              <a:buFont typeface="Wingdings" charset="0"/>
              <a:buNone/>
            </a:pPr>
            <a:r>
              <a:rPr lang="en-US" sz="1400">
                <a:solidFill>
                  <a:srgbClr val="000000"/>
                </a:solidFill>
                <a:latin typeface="Helvetica" charset="0"/>
              </a:rPr>
              <a:t>Score Scale: 1—36</a:t>
            </a:r>
          </a:p>
          <a:p>
            <a:pPr marL="117475" indent="-117475">
              <a:buSzPct val="100000"/>
              <a:buFont typeface="Wingdings" charset="0"/>
              <a:buChar char="§"/>
            </a:pPr>
            <a:r>
              <a:rPr lang="en-US" sz="1400">
                <a:solidFill>
                  <a:srgbClr val="FF0000"/>
                </a:solidFill>
                <a:latin typeface="Helvetica" charset="0"/>
              </a:rPr>
              <a:t>Test Date:</a:t>
            </a:r>
            <a:br>
              <a:rPr lang="en-US" sz="1400">
                <a:solidFill>
                  <a:srgbClr val="FF0000"/>
                </a:solidFill>
                <a:latin typeface="Helvetica" charset="0"/>
              </a:rPr>
            </a:br>
            <a:r>
              <a:rPr lang="en-US" sz="1400">
                <a:solidFill>
                  <a:srgbClr val="FF0000"/>
                </a:solidFill>
                <a:latin typeface="Helvetica" charset="0"/>
              </a:rPr>
              <a:t>March 5, 2013</a:t>
            </a:r>
            <a:endParaRPr lang="en-US" sz="1400">
              <a:solidFill>
                <a:srgbClr val="FF0000"/>
              </a:solidFill>
            </a:endParaRPr>
          </a:p>
          <a:p>
            <a:pPr marL="117475" indent="-117475">
              <a:buSzPct val="100000"/>
              <a:buFont typeface="Wingdings" charset="0"/>
              <a:buNone/>
            </a:pPr>
            <a:endParaRPr lang="en-US" sz="3600">
              <a:solidFill>
                <a:srgbClr val="000000"/>
              </a:solidFill>
            </a:endParaRPr>
          </a:p>
        </p:txBody>
      </p:sp>
      <p:pic>
        <p:nvPicPr>
          <p:cNvPr id="98313" name="Picture 9" descr="the_act_col"/>
          <p:cNvPicPr>
            <a:picLocks noChangeAspect="1" noChangeArrowheads="1"/>
          </p:cNvPicPr>
          <p:nvPr/>
        </p:nvPicPr>
        <p:blipFill>
          <a:blip r:embed="rId5"/>
          <a:srcRect/>
          <a:stretch>
            <a:fillRect/>
          </a:stretch>
        </p:blipFill>
        <p:spPr bwMode="auto">
          <a:xfrm>
            <a:off x="4335463" y="2657475"/>
            <a:ext cx="777875" cy="365125"/>
          </a:xfrm>
          <a:prstGeom prst="rect">
            <a:avLst/>
          </a:prstGeom>
          <a:noFill/>
          <a:ln>
            <a:noFill/>
          </a:ln>
          <a:effectLst>
            <a:outerShdw algn="ctr" rotWithShape="0">
              <a:srgbClr val="8C8682"/>
            </a:outerShdw>
          </a:effectLst>
          <a:extLst/>
        </p:spPr>
      </p:pic>
      <p:sp>
        <p:nvSpPr>
          <p:cNvPr id="98314" name="Text Box 12"/>
          <p:cNvSpPr txBox="1">
            <a:spLocks noChangeArrowheads="1"/>
          </p:cNvSpPr>
          <p:nvPr/>
        </p:nvSpPr>
        <p:spPr bwMode="auto">
          <a:xfrm>
            <a:off x="1695450" y="2133600"/>
            <a:ext cx="3041650" cy="304800"/>
          </a:xfrm>
          <a:prstGeom prst="rect">
            <a:avLst/>
          </a:prstGeom>
          <a:solidFill>
            <a:srgbClr val="FFFFFF"/>
          </a:solidFill>
          <a:ln w="9525" algn="in">
            <a:solidFill>
              <a:srgbClr val="000000"/>
            </a:solidFill>
            <a:miter lim="800000"/>
            <a:headEnd/>
            <a:tailEnd/>
          </a:ln>
          <a:effectLst>
            <a:outerShdw dist="35921" dir="2700000" algn="ctr" rotWithShape="0">
              <a:srgbClr val="8C8682"/>
            </a:outerShdw>
          </a:effectLst>
        </p:spPr>
        <p:txBody>
          <a:bodyPr lIns="0" tIns="0" rIns="0" bIns="0"/>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500" b="1">
                <a:solidFill>
                  <a:srgbClr val="000000"/>
                </a:solidFill>
                <a:latin typeface="Helvetica" charset="0"/>
              </a:rPr>
              <a:t>Longitudinal Assessments</a:t>
            </a:r>
            <a:endParaRPr lang="en-US">
              <a:solidFill>
                <a:srgbClr val="000000"/>
              </a:solidFill>
            </a:endParaRPr>
          </a:p>
        </p:txBody>
      </p:sp>
      <p:sp>
        <p:nvSpPr>
          <p:cNvPr id="66571" name="AutoShape 13"/>
          <p:cNvSpPr>
            <a:spLocks noChangeArrowheads="1"/>
          </p:cNvSpPr>
          <p:nvPr/>
        </p:nvSpPr>
        <p:spPr bwMode="auto">
          <a:xfrm>
            <a:off x="6311900" y="2317750"/>
            <a:ext cx="2538413" cy="2787650"/>
          </a:xfrm>
          <a:prstGeom prst="roundRect">
            <a:avLst>
              <a:gd name="adj" fmla="val 10625"/>
            </a:avLst>
          </a:prstGeom>
          <a:gradFill rotWithShape="1">
            <a:gsLst>
              <a:gs pos="0">
                <a:srgbClr val="D27B08">
                  <a:alpha val="60001"/>
                </a:srgbClr>
              </a:gs>
              <a:gs pos="100000">
                <a:srgbClr val="FFFFFF"/>
              </a:gs>
            </a:gsLst>
            <a:lin ang="18900000" scaled="1"/>
          </a:gradFill>
          <a:ln w="9525">
            <a:solidFill>
              <a:srgbClr val="000000"/>
            </a:solidFill>
            <a:round/>
            <a:headEnd/>
            <a:tailEnd/>
          </a:ln>
        </p:spPr>
        <p:txBody>
          <a:bodyPr lIns="36576" tIns="36576" rIns="36576" bIns="36576"/>
          <a:lstStyle/>
          <a:p>
            <a:endParaRPr lang="en-US" sz="1800">
              <a:solidFill>
                <a:srgbClr val="000000"/>
              </a:solidFill>
              <a:latin typeface="Times New Roman" charset="0"/>
            </a:endParaRPr>
          </a:p>
        </p:txBody>
      </p:sp>
      <p:sp>
        <p:nvSpPr>
          <p:cNvPr id="98316" name="Rectangle 14"/>
          <p:cNvSpPr>
            <a:spLocks noChangeArrowheads="1"/>
          </p:cNvSpPr>
          <p:nvPr/>
        </p:nvSpPr>
        <p:spPr bwMode="auto">
          <a:xfrm>
            <a:off x="6400800" y="2592388"/>
            <a:ext cx="2332038" cy="1674812"/>
          </a:xfrm>
          <a:prstGeom prst="rect">
            <a:avLst/>
          </a:prstGeom>
          <a:solidFill>
            <a:srgbClr val="FFFFFF"/>
          </a:solidFill>
          <a:ln w="15875" algn="in">
            <a:solidFill>
              <a:srgbClr val="000000"/>
            </a:solidFill>
            <a:miter lim="800000"/>
            <a:headEnd/>
            <a:tailEnd/>
          </a:ln>
          <a:effectLst>
            <a:outerShdw dist="17961" dir="2700000" algn="ctr" rotWithShape="0">
              <a:srgbClr val="808080"/>
            </a:outerShdw>
          </a:effectLst>
        </p:spPr>
        <p:txBody>
          <a:bodyPr lIns="36572" tIns="36572" rIns="36572" bIns="36572"/>
          <a:lstStyle/>
          <a:p>
            <a:pPr marL="117475" indent="-117475">
              <a:defRPr/>
            </a:pPr>
            <a:endParaRPr lang="en-US" sz="900">
              <a:solidFill>
                <a:srgbClr val="000000"/>
              </a:solidFill>
              <a:latin typeface="Helvetica" pitchFamily="34" charset="0"/>
              <a:ea typeface="+mn-ea"/>
              <a:cs typeface="+mn-cs"/>
            </a:endParaRPr>
          </a:p>
          <a:p>
            <a:pPr marL="117475" indent="-117475">
              <a:defRPr/>
            </a:pPr>
            <a:endParaRPr lang="en-US" sz="900">
              <a:solidFill>
                <a:srgbClr val="000000"/>
              </a:solidFill>
              <a:latin typeface="Helvetica" pitchFamily="34" charset="0"/>
              <a:ea typeface="+mn-ea"/>
              <a:cs typeface="+mn-cs"/>
            </a:endParaRPr>
          </a:p>
          <a:p>
            <a:pPr marL="117475" indent="-117475">
              <a:defRPr/>
            </a:pPr>
            <a:endParaRPr lang="en-US" sz="900">
              <a:solidFill>
                <a:srgbClr val="000000"/>
              </a:solidFill>
              <a:latin typeface="Helvetica" pitchFamily="34" charset="0"/>
              <a:ea typeface="+mn-ea"/>
              <a:cs typeface="+mn-cs"/>
            </a:endParaRPr>
          </a:p>
          <a:p>
            <a:pPr marL="117475" indent="-117475">
              <a:defRPr/>
            </a:pPr>
            <a:endParaRPr lang="en-US" sz="400">
              <a:solidFill>
                <a:srgbClr val="000000"/>
              </a:solidFill>
              <a:latin typeface="Helvetica" pitchFamily="34" charset="0"/>
              <a:ea typeface="+mn-ea"/>
              <a:cs typeface="+mn-cs"/>
            </a:endParaRPr>
          </a:p>
          <a:p>
            <a:pPr marL="117475" indent="-117475">
              <a:defRPr/>
            </a:pPr>
            <a:r>
              <a:rPr lang="en-US" sz="1600">
                <a:solidFill>
                  <a:srgbClr val="000000"/>
                </a:solidFill>
                <a:latin typeface="Helvetica" pitchFamily="34" charset="0"/>
                <a:ea typeface="+mn-ea"/>
                <a:cs typeface="+mn-cs"/>
              </a:rPr>
              <a:t>12</a:t>
            </a:r>
            <a:r>
              <a:rPr lang="en-US" sz="1600" baseline="30000">
                <a:solidFill>
                  <a:srgbClr val="000000"/>
                </a:solidFill>
                <a:latin typeface="Helvetica" pitchFamily="34" charset="0"/>
                <a:ea typeface="+mn-ea"/>
                <a:cs typeface="+mn-cs"/>
              </a:rPr>
              <a:t>th</a:t>
            </a:r>
            <a:r>
              <a:rPr lang="en-US" sz="1600">
                <a:solidFill>
                  <a:srgbClr val="000000"/>
                </a:solidFill>
                <a:latin typeface="Helvetica" pitchFamily="34" charset="0"/>
                <a:ea typeface="+mn-ea"/>
                <a:cs typeface="+mn-cs"/>
              </a:rPr>
              <a:t> Grade </a:t>
            </a:r>
          </a:p>
          <a:p>
            <a:pPr marL="117475" indent="-117475">
              <a:defRPr/>
            </a:pPr>
            <a:r>
              <a:rPr lang="en-US" sz="1400">
                <a:solidFill>
                  <a:srgbClr val="000000"/>
                </a:solidFill>
                <a:latin typeface="Helvetica" pitchFamily="34" charset="0"/>
                <a:ea typeface="+mn-ea"/>
                <a:cs typeface="+mn-cs"/>
              </a:rPr>
              <a:t>Career Readiness Gauge</a:t>
            </a:r>
            <a:r>
              <a:rPr lang="en-US" sz="1200">
                <a:solidFill>
                  <a:srgbClr val="000000"/>
                </a:solidFill>
                <a:latin typeface="Helvetica" pitchFamily="34" charset="0"/>
                <a:ea typeface="+mn-ea"/>
                <a:cs typeface="+mn-cs"/>
              </a:rPr>
              <a:t> </a:t>
            </a:r>
          </a:p>
        </p:txBody>
      </p:sp>
      <p:sp>
        <p:nvSpPr>
          <p:cNvPr id="98317" name="Text Box 15"/>
          <p:cNvSpPr txBox="1">
            <a:spLocks noChangeArrowheads="1"/>
          </p:cNvSpPr>
          <p:nvPr/>
        </p:nvSpPr>
        <p:spPr bwMode="auto">
          <a:xfrm>
            <a:off x="6648450" y="2171700"/>
            <a:ext cx="1822450" cy="263525"/>
          </a:xfrm>
          <a:prstGeom prst="rect">
            <a:avLst/>
          </a:prstGeom>
          <a:solidFill>
            <a:srgbClr val="FFFFFF"/>
          </a:solidFill>
          <a:ln w="9525" algn="in">
            <a:solidFill>
              <a:srgbClr val="000000"/>
            </a:solidFill>
            <a:miter lim="800000"/>
            <a:headEnd/>
            <a:tailEnd/>
          </a:ln>
          <a:effectLst>
            <a:outerShdw dist="35921" dir="2700000" algn="ctr" rotWithShape="0">
              <a:srgbClr val="8C8682"/>
            </a:outerShdw>
          </a:effectLst>
        </p:spPr>
        <p:txBody>
          <a:bodyPr lIns="0" tIns="0" rIns="0" bIns="0"/>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500" b="1">
                <a:solidFill>
                  <a:srgbClr val="000000"/>
                </a:solidFill>
                <a:latin typeface="Helvetica" charset="0"/>
              </a:rPr>
              <a:t>Career/CTE</a:t>
            </a:r>
            <a:endParaRPr lang="en-US">
              <a:solidFill>
                <a:srgbClr val="000000"/>
              </a:solidFill>
            </a:endParaRPr>
          </a:p>
        </p:txBody>
      </p:sp>
      <p:sp>
        <p:nvSpPr>
          <p:cNvPr id="66574" name="Rectangle 16"/>
          <p:cNvSpPr>
            <a:spLocks noChangeArrowheads="1"/>
          </p:cNvSpPr>
          <p:nvPr/>
        </p:nvSpPr>
        <p:spPr bwMode="auto">
          <a:xfrm>
            <a:off x="304800" y="4330700"/>
            <a:ext cx="5562600"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spAutoFit/>
          </a:bodyPr>
          <a:lstStyle/>
          <a:p>
            <a:r>
              <a:rPr lang="en-US" sz="1600">
                <a:solidFill>
                  <a:srgbClr val="000000"/>
                </a:solidFill>
              </a:rPr>
              <a:t>English, math, reading, science, optional Writing Test </a:t>
            </a:r>
            <a:r>
              <a:rPr lang="en-US" sz="800">
                <a:solidFill>
                  <a:srgbClr val="000000"/>
                </a:solidFill>
              </a:rPr>
              <a:t>(ACT only)</a:t>
            </a:r>
          </a:p>
          <a:p>
            <a:endParaRPr lang="en-US" sz="900">
              <a:solidFill>
                <a:srgbClr val="000000"/>
              </a:solidFill>
            </a:endParaRPr>
          </a:p>
          <a:p>
            <a:r>
              <a:rPr lang="en-US" sz="1600">
                <a:solidFill>
                  <a:srgbClr val="000000"/>
                </a:solidFill>
              </a:rPr>
              <a:t>Career and Educational Components</a:t>
            </a:r>
          </a:p>
        </p:txBody>
      </p:sp>
      <p:sp>
        <p:nvSpPr>
          <p:cNvPr id="66575" name="Rectangle 17"/>
          <p:cNvSpPr>
            <a:spLocks noChangeArrowheads="1"/>
          </p:cNvSpPr>
          <p:nvPr/>
        </p:nvSpPr>
        <p:spPr bwMode="auto">
          <a:xfrm>
            <a:off x="6400800" y="4343400"/>
            <a:ext cx="22098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9" tIns="45714" rIns="91429" bIns="45714">
            <a:spAutoFit/>
          </a:bodyPr>
          <a:lstStyle/>
          <a:p>
            <a:r>
              <a:rPr lang="en-US" sz="1600">
                <a:solidFill>
                  <a:srgbClr val="000000"/>
                </a:solidFill>
              </a:rPr>
              <a:t>Students completing a CTE sequence</a:t>
            </a:r>
          </a:p>
        </p:txBody>
      </p:sp>
      <p:pic>
        <p:nvPicPr>
          <p:cNvPr id="66576" name="Picture 18" descr="WORKKEYS Logo"/>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37388" y="2667000"/>
            <a:ext cx="108585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77" name="Text Box 19"/>
          <p:cNvSpPr txBox="1">
            <a:spLocks noChangeArrowheads="1"/>
          </p:cNvSpPr>
          <p:nvPr/>
        </p:nvSpPr>
        <p:spPr bwMode="auto">
          <a:xfrm>
            <a:off x="5105400" y="2590800"/>
            <a:ext cx="9144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200">
                <a:solidFill>
                  <a:srgbClr val="000000"/>
                </a:solidFill>
              </a:rPr>
              <a:t>+  Writing</a:t>
            </a:r>
          </a:p>
        </p:txBody>
      </p:sp>
      <p:sp>
        <p:nvSpPr>
          <p:cNvPr id="66578" name="Text Box 20"/>
          <p:cNvSpPr txBox="1">
            <a:spLocks noChangeArrowheads="1"/>
          </p:cNvSpPr>
          <p:nvPr/>
        </p:nvSpPr>
        <p:spPr bwMode="auto">
          <a:xfrm>
            <a:off x="381000" y="5334000"/>
            <a:ext cx="87630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sz="1800">
                <a:solidFill>
                  <a:srgbClr val="000000"/>
                </a:solidFill>
                <a:latin typeface="Times New Roman" charset="0"/>
              </a:rPr>
              <a:t>The College Readiness System is a comprehensive program intended to help states implement the policy actions necessary to help prepare every student for college and work. The system is a fully aligned, research-based solution.</a:t>
            </a:r>
          </a:p>
        </p:txBody>
      </p:sp>
      <p:pic>
        <p:nvPicPr>
          <p:cNvPr id="66579"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76338" y="3960813"/>
            <a:ext cx="1938337"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80" name="AutoShape 56"/>
          <p:cNvSpPr>
            <a:spLocks noChangeArrowheads="1"/>
          </p:cNvSpPr>
          <p:nvPr/>
        </p:nvSpPr>
        <p:spPr bwMode="auto">
          <a:xfrm>
            <a:off x="3379788" y="3975100"/>
            <a:ext cx="1911350" cy="361950"/>
          </a:xfrm>
          <a:prstGeom prst="rightArrow">
            <a:avLst>
              <a:gd name="adj1" fmla="val 50000"/>
              <a:gd name="adj2" fmla="val 123876"/>
            </a:avLst>
          </a:prstGeom>
          <a:solidFill>
            <a:srgbClr val="FF0000"/>
          </a:solidFill>
          <a:ln w="12700" cap="sq">
            <a:solidFill>
              <a:schemeClr val="tx1"/>
            </a:solidFill>
            <a:miter lim="800000"/>
            <a:headEnd type="none" w="sm" len="sm"/>
            <a:tailEnd type="none" w="sm" len="sm"/>
          </a:ln>
        </p:spPr>
        <p:txBody>
          <a:bodyPr wrap="none" anchor="ctr"/>
          <a:lstStyle/>
          <a:p>
            <a:endParaRPr lang="en-US" sz="1800"/>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idx="4294967295"/>
          </p:nvPr>
        </p:nvSpPr>
        <p:spPr>
          <a:xfrm>
            <a:off x="0" y="304800"/>
            <a:ext cx="7061200" cy="1143000"/>
          </a:xfrm>
        </p:spPr>
        <p:txBody>
          <a:bodyPr/>
          <a:lstStyle/>
          <a:p>
            <a:r>
              <a:rPr lang="en-US" b="1">
                <a:solidFill>
                  <a:srgbClr val="A73370"/>
                </a:solidFill>
                <a:latin typeface="Calibri" charset="0"/>
              </a:rPr>
              <a:t>ACT &amp; Common Core</a:t>
            </a:r>
          </a:p>
        </p:txBody>
      </p:sp>
      <p:sp>
        <p:nvSpPr>
          <p:cNvPr id="8" name="Content Placeholder 7"/>
          <p:cNvSpPr>
            <a:spLocks noGrp="1"/>
          </p:cNvSpPr>
          <p:nvPr>
            <p:ph type="body" idx="4294967295"/>
          </p:nvPr>
        </p:nvSpPr>
        <p:spPr>
          <a:xfrm>
            <a:off x="457200" y="1612900"/>
            <a:ext cx="8686800" cy="4525963"/>
          </a:xfrm>
        </p:spPr>
        <p:txBody>
          <a:bodyPr/>
          <a:lstStyle/>
          <a:p>
            <a:pPr>
              <a:buFont typeface="Wingdings" charset="0"/>
              <a:buChar char="ü"/>
            </a:pPr>
            <a:r>
              <a:rPr lang="en-US" sz="2400">
                <a:latin typeface="Calibri" charset="0"/>
              </a:rPr>
              <a:t>College and career readiness and the Common Core State Standards are competitive world wide.</a:t>
            </a:r>
          </a:p>
          <a:p>
            <a:pPr>
              <a:buFontTx/>
              <a:buNone/>
            </a:pPr>
            <a:endParaRPr lang="en-US" sz="2400">
              <a:latin typeface="Calibri" charset="0"/>
            </a:endParaRPr>
          </a:p>
          <a:p>
            <a:pPr>
              <a:buFont typeface="Wingdings" charset="0"/>
              <a:buChar char="ü"/>
            </a:pPr>
            <a:r>
              <a:rPr lang="en-US" sz="2400">
                <a:latin typeface="Calibri" charset="0"/>
              </a:rPr>
              <a:t>These standards are high and challenging standards on their own.</a:t>
            </a:r>
          </a:p>
          <a:p>
            <a:pPr>
              <a:buFontTx/>
              <a:buNone/>
            </a:pPr>
            <a:endParaRPr lang="en-US">
              <a:latin typeface="Calibri" charset="0"/>
            </a:endParaRPr>
          </a:p>
          <a:p>
            <a:pPr>
              <a:buFontTx/>
              <a:buNone/>
            </a:pPr>
            <a:r>
              <a:rPr lang="en-US" sz="2600">
                <a:solidFill>
                  <a:srgbClr val="7030A0"/>
                </a:solidFill>
                <a:latin typeface="Calibri" charset="0"/>
                <a:hlinkClick r:id="rId3"/>
              </a:rPr>
              <a:t>www.act.org/commoncore</a:t>
            </a:r>
            <a:endParaRPr lang="en-US" sz="2600">
              <a:solidFill>
                <a:srgbClr val="7030A0"/>
              </a:solidFill>
              <a:latin typeface="Calibri" charset="0"/>
            </a:endParaRPr>
          </a:p>
        </p:txBody>
      </p:sp>
      <p:sp>
        <p:nvSpPr>
          <p:cNvPr id="68612" name="Date Placeholder 4"/>
          <p:cNvSpPr txBox="1">
            <a:spLocks noGrp="1"/>
          </p:cNvSpPr>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endParaRPr lang="en-US" sz="1200" i="1">
              <a:solidFill>
                <a:srgbClr val="898989"/>
              </a:solidFill>
              <a:latin typeface="Times New Roman" charset="0"/>
            </a:endParaRPr>
          </a:p>
        </p:txBody>
      </p:sp>
      <p:sp>
        <p:nvSpPr>
          <p:cNvPr id="68613" name="Footer Placeholder 5"/>
          <p:cNvSpPr txBox="1">
            <a:spLocks noGrp="1"/>
          </p:cNvSpPr>
          <p:nvPr/>
        </p:nvSpPr>
        <p:spPr bwMode="auto">
          <a:xfrm>
            <a:off x="3124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endParaRPr lang="en-US" sz="1200" i="1">
              <a:solidFill>
                <a:srgbClr val="898989"/>
              </a:solidFill>
              <a:latin typeface="Times New Roman" charset="0"/>
            </a:endParaRPr>
          </a:p>
        </p:txBody>
      </p:sp>
      <p:pic>
        <p:nvPicPr>
          <p:cNvPr id="686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6100" y="3440113"/>
            <a:ext cx="4559300" cy="3281362"/>
          </a:xfrm>
          <a:prstGeom prst="rect">
            <a:avLst/>
          </a:prstGeom>
          <a:noFill/>
          <a:ln w="19050">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p:cNvPicPr>
            <a:picLocks noChangeAspect="1" noChangeArrowheads="1"/>
          </p:cNvPicPr>
          <p:nvPr/>
        </p:nvPicPr>
        <p:blipFill>
          <a:blip r:embed="rId2">
            <a:extLst>
              <a:ext uri="{28A0092B-C50C-407E-A947-70E740481C1C}">
                <a14:useLocalDpi xmlns:a14="http://schemas.microsoft.com/office/drawing/2010/main" val="0"/>
              </a:ext>
            </a:extLst>
          </a:blip>
          <a:srcRect l="3056" t="3275" r="2361"/>
          <a:stretch>
            <a:fillRect/>
          </a:stretch>
        </p:blipFill>
        <p:spPr bwMode="auto">
          <a:xfrm>
            <a:off x="0" y="0"/>
            <a:ext cx="9144000" cy="687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0659" name="Straight Connector 2"/>
          <p:cNvCxnSpPr>
            <a:cxnSpLocks noChangeShapeType="1"/>
          </p:cNvCxnSpPr>
          <p:nvPr/>
        </p:nvCxnSpPr>
        <p:spPr bwMode="auto">
          <a:xfrm>
            <a:off x="7683500" y="1739900"/>
            <a:ext cx="38100" cy="463550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cxn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HelveticaLTStd-Light"/>
        <a:ea typeface=""/>
        <a:cs typeface=""/>
      </a:majorFont>
      <a:minorFont>
        <a:latin typeface="HelveticaLTStd-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HelveticaLTStd-Light"/>
        <a:ea typeface=""/>
        <a:cs typeface=""/>
      </a:majorFont>
      <a:minorFont>
        <a:latin typeface="HelveticaLTStd-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HelveticaLTStd-Light"/>
        <a:ea typeface=""/>
        <a:cs typeface=""/>
      </a:majorFont>
      <a:minorFont>
        <a:latin typeface="HelveticaLTStd-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EB7DCA7FDBBBB459FB7F30269F886CA" ma:contentTypeVersion="0" ma:contentTypeDescription="Create a new document." ma:contentTypeScope="" ma:versionID="7488763bd9c1471a4310ab335c700b5c">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31B7E09-A940-44F1-98F8-B1DE9FA3DA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C861C357-803F-4C93-AF8D-3DEC9E8699BD}">
  <ds:schemaRefs>
    <ds:schemaRef ds:uri="http://purl.org/dc/elements/1.1/"/>
    <ds:schemaRef ds:uri="http://schemas.microsoft.com/office/2006/metadata/properties"/>
    <ds:schemaRef ds:uri="http://schemas.openxmlformats.org/package/2006/metadata/core-properties"/>
    <ds:schemaRef ds:uri="http://schemas.microsoft.com/office/2006/documentManagement/types"/>
    <ds:schemaRef ds:uri="http://purl.org/dc/terms/"/>
    <ds:schemaRef ds:uri="http://www.w3.org/XML/1998/namespace"/>
    <ds:schemaRef ds:uri="http://purl.org/dc/dcmitype/"/>
  </ds:schemaRefs>
</ds:datastoreItem>
</file>

<file path=customXml/itemProps3.xml><?xml version="1.0" encoding="utf-8"?>
<ds:datastoreItem xmlns:ds="http://schemas.openxmlformats.org/officeDocument/2006/customXml" ds:itemID="{14BC3CCA-619B-4370-8BFF-D3D921947A6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7046</TotalTime>
  <Words>3371</Words>
  <Application>Microsoft Macintosh PowerPoint</Application>
  <PresentationFormat>On-screen Show (4:3)</PresentationFormat>
  <Paragraphs>427</Paragraphs>
  <Slides>53</Slides>
  <Notes>30</Notes>
  <HiddenSlides>0</HiddenSlides>
  <MMClips>0</MMClips>
  <ScaleCrop>false</ScaleCrop>
  <HeadingPairs>
    <vt:vector size="4" baseType="variant">
      <vt:variant>
        <vt:lpstr>Theme</vt:lpstr>
      </vt:variant>
      <vt:variant>
        <vt:i4>4</vt:i4>
      </vt:variant>
      <vt:variant>
        <vt:lpstr>Slide Titles</vt:lpstr>
      </vt:variant>
      <vt:variant>
        <vt:i4>53</vt:i4>
      </vt:variant>
    </vt:vector>
  </HeadingPairs>
  <TitlesOfParts>
    <vt:vector size="57" baseType="lpstr">
      <vt:lpstr>Default Design</vt:lpstr>
      <vt:lpstr>2_Default Design</vt:lpstr>
      <vt:lpstr>3_Default Design</vt:lpstr>
      <vt:lpstr>Office Theme</vt:lpstr>
      <vt:lpstr>Let’s Think About the ACT</vt:lpstr>
      <vt:lpstr>Let’s Think About the ACT</vt:lpstr>
      <vt:lpstr>Let’s Think About the ACT (The Jan-Disclaimer)</vt:lpstr>
      <vt:lpstr>PowerPoint Presentation</vt:lpstr>
      <vt:lpstr>PowerPoint Presentation</vt:lpstr>
      <vt:lpstr>PowerPoint Presentation</vt:lpstr>
      <vt:lpstr>North Carolina’s  College and Career Readiness System</vt:lpstr>
      <vt:lpstr>ACT &amp; Common Core</vt:lpstr>
      <vt:lpstr>PowerPoint Presentation</vt:lpstr>
      <vt:lpstr>Do all staff members know what is assessed on the ACT?</vt:lpstr>
      <vt:lpstr>Which staff member(s) are responsible for teaching the ACT content? </vt:lpstr>
      <vt:lpstr>Which staff member(s) are responsible for teaching the PLAN/ACT test taking strategies ? </vt:lpstr>
      <vt:lpstr>Do all students know what is assessed on the ACT? </vt:lpstr>
      <vt:lpstr> Do they know the appropriate test-taking tips?</vt:lpstr>
      <vt:lpstr>Longitudinal Assessments College Readiness System Scores</vt:lpstr>
      <vt:lpstr>PLAN</vt:lpstr>
      <vt:lpstr>PLAN</vt:lpstr>
      <vt:lpstr>ACT’s College Readiness Benchmarks</vt:lpstr>
      <vt:lpstr>Student Score Report - PLAN</vt:lpstr>
      <vt:lpstr>What do Your Scores Mean?</vt:lpstr>
      <vt:lpstr>Estimated ACT Composite Score Range</vt:lpstr>
      <vt:lpstr>What is a Good ACT Score?</vt:lpstr>
      <vt:lpstr>A few North Carolina examples:</vt:lpstr>
      <vt:lpstr>PowerPoint Presentation</vt:lpstr>
      <vt:lpstr>Use PLAN to Predict Student Success on AP Exams</vt:lpstr>
      <vt:lpstr>PowerPoint Presentation</vt:lpstr>
      <vt:lpstr>College Readiness</vt:lpstr>
      <vt:lpstr>Profile for Success</vt:lpstr>
      <vt:lpstr>www.planstudent.org</vt:lpstr>
      <vt:lpstr>Student List Report</vt:lpstr>
      <vt:lpstr>Early Intervention Roster</vt:lpstr>
      <vt:lpstr>Early Identification Report</vt:lpstr>
      <vt:lpstr>Coursework Intervention Report</vt:lpstr>
      <vt:lpstr>PowerPoint Presentation</vt:lpstr>
      <vt:lpstr>Item Response Summary Report</vt:lpstr>
      <vt:lpstr>Item-Response Summary Report</vt:lpstr>
      <vt:lpstr>Item-Response Summary for English:  Page 1</vt:lpstr>
      <vt:lpstr>PowerPoint Presentation</vt:lpstr>
      <vt:lpstr>PowerPoint Presentation</vt:lpstr>
      <vt:lpstr>PowerPoint Presentation</vt:lpstr>
      <vt:lpstr>The ACT</vt:lpstr>
      <vt:lpstr>Key Facts about the ACT</vt:lpstr>
      <vt:lpstr>The ACT</vt:lpstr>
      <vt:lpstr>Curriculum-Based Assessments</vt:lpstr>
      <vt:lpstr>Curriculum-Based Assessments</vt:lpstr>
      <vt:lpstr>Curriculum-Based Assessments</vt:lpstr>
      <vt:lpstr>Curriculum-Based Assessments</vt:lpstr>
      <vt:lpstr>PowerPoint Presentation</vt:lpstr>
      <vt:lpstr>College Readiness Standards</vt:lpstr>
      <vt:lpstr>PowerPoint Presentation</vt:lpstr>
      <vt:lpstr>PowerPoint Presentation</vt:lpstr>
      <vt:lpstr>PowerPoint Presentation</vt:lpstr>
      <vt:lpstr>There’s an App for that…</vt:lpstr>
    </vt:vector>
  </TitlesOfParts>
  <Company>ACT,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Matthew Newland</dc:creator>
  <cp:lastModifiedBy>Jan King</cp:lastModifiedBy>
  <cp:revision>210</cp:revision>
  <dcterms:created xsi:type="dcterms:W3CDTF">2012-11-18T23:54:18Z</dcterms:created>
  <dcterms:modified xsi:type="dcterms:W3CDTF">2013-02-04T14:19:37Z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0x010100FEB7DCA7FDBBBB459FB7F30269F886CA</vt:lpwstr>
  </property>
</Properties>
</file>